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01" r:id="rId2"/>
    <p:sldId id="262" r:id="rId3"/>
    <p:sldId id="277" r:id="rId4"/>
    <p:sldId id="280" r:id="rId5"/>
    <p:sldId id="256" r:id="rId6"/>
    <p:sldId id="264" r:id="rId7"/>
    <p:sldId id="265" r:id="rId8"/>
    <p:sldId id="266" r:id="rId9"/>
    <p:sldId id="257" r:id="rId10"/>
    <p:sldId id="267" r:id="rId11"/>
    <p:sldId id="263" r:id="rId12"/>
    <p:sldId id="268" r:id="rId13"/>
    <p:sldId id="269" r:id="rId14"/>
    <p:sldId id="270" r:id="rId15"/>
    <p:sldId id="271" r:id="rId16"/>
    <p:sldId id="298" r:id="rId17"/>
    <p:sldId id="272" r:id="rId18"/>
    <p:sldId id="299" r:id="rId19"/>
    <p:sldId id="273" r:id="rId20"/>
    <p:sldId id="258" r:id="rId21"/>
    <p:sldId id="274" r:id="rId22"/>
    <p:sldId id="275" r:id="rId23"/>
    <p:sldId id="300" r:id="rId24"/>
    <p:sldId id="261" r:id="rId25"/>
    <p:sldId id="276" r:id="rId26"/>
    <p:sldId id="259" r:id="rId27"/>
    <p:sldId id="260" r:id="rId28"/>
    <p:sldId id="278" r:id="rId29"/>
    <p:sldId id="279" r:id="rId30"/>
    <p:sldId id="281" r:id="rId31"/>
    <p:sldId id="282" r:id="rId32"/>
    <p:sldId id="283" r:id="rId33"/>
    <p:sldId id="303" r:id="rId34"/>
    <p:sldId id="285" r:id="rId35"/>
    <p:sldId id="293" r:id="rId36"/>
    <p:sldId id="286" r:id="rId37"/>
    <p:sldId id="287" r:id="rId38"/>
    <p:sldId id="288" r:id="rId39"/>
    <p:sldId id="291" r:id="rId40"/>
    <p:sldId id="292" r:id="rId41"/>
    <p:sldId id="295" r:id="rId42"/>
    <p:sldId id="296" r:id="rId43"/>
    <p:sldId id="297" r:id="rId44"/>
    <p:sldId id="294" r:id="rId45"/>
    <p:sldId id="302" r:id="rId4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00EA9-AE7A-436B-A57B-0AE962647D46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64929-C1A1-412B-84DA-F1C70747D98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998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Laci</a:t>
            </a:r>
            <a:endParaRPr/>
          </a:p>
        </p:txBody>
      </p:sp>
      <p:sp>
        <p:nvSpPr>
          <p:cNvPr id="654" name="Google Shape;6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>
          <a:extLst>
            <a:ext uri="{FF2B5EF4-FFF2-40B4-BE49-F238E27FC236}">
              <a16:creationId xmlns:a16="http://schemas.microsoft.com/office/drawing/2014/main" id="{6C7424FB-CE14-2531-A2AF-5CC3581AC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3:notes">
            <a:extLst>
              <a:ext uri="{FF2B5EF4-FFF2-40B4-BE49-F238E27FC236}">
                <a16:creationId xmlns:a16="http://schemas.microsoft.com/office/drawing/2014/main" id="{5FEECBC7-DB64-C0E3-A1AD-32602EDE50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Laci</a:t>
            </a:r>
            <a:endParaRPr/>
          </a:p>
        </p:txBody>
      </p:sp>
      <p:sp>
        <p:nvSpPr>
          <p:cNvPr id="654" name="Google Shape;654;p13:notes">
            <a:extLst>
              <a:ext uri="{FF2B5EF4-FFF2-40B4-BE49-F238E27FC236}">
                <a16:creationId xmlns:a16="http://schemas.microsoft.com/office/drawing/2014/main" id="{30B6E1AB-F32E-7A36-8B5A-6F89ED610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91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18FDED-6B50-2918-586F-F2B8A5F77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B5EDFA-A13E-BAFC-2C24-DAF7ACE0F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A330502-548D-2FFD-A97C-3E4F396C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C434960-1616-5E96-12E2-E9CD3539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0B8D28-AAAB-9AD1-959B-410A5011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1564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B892C4-371E-EFF5-BB30-681233AA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4771663-72C6-89AE-1228-898F93853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7BE1A67-D962-0068-B52F-43195A7F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B4CC577-E0E1-A1CF-BA02-B293BF704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03CB087-334E-3466-7976-699FA0AC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34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7C3AB2C-75A4-61AD-1480-C11717337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1084E78-9BAA-48C2-5D89-AED49DCAE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AA4CAC8-2F44-F5D1-7AB0-69098644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386EC06-4460-484E-867A-5D9860E2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0C561E8-CDA9-EC44-599D-3A9B230A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428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A582E9-471C-8E10-7900-C0A7BCCD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983201-2E96-42D4-6AFA-B903309FB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6724B68-6CF2-EB67-D97A-31BBAAB8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431209-C922-3A94-D43F-61D5A803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FF9AC96-325A-D873-2A02-865B4176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012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E49A03-E2FB-FF6C-E9DE-26612EA3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C21B439-E9BF-B223-99C3-D9E4AEEBD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00584C7-0247-13E4-EB1F-F7B7655D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AB33D01-568C-B18E-F09E-3BDD33D0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F8F101-5A21-6370-1F71-9B73A10B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119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9355F7-93AA-CDDF-FE61-2B510282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2A4549-0E1C-75DC-FC66-73AA9B586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2FB6330-5849-FD2E-7C5C-D9346EBF7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050F968-C6B9-D6CD-D0AA-3C9F6EB7D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EED32C4-A45A-EE45-6073-D38BF0B74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C9B5478-3D7F-8094-5FFC-2AD696526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594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6A3793-A825-844D-A705-7B1BDC56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FACD50-5358-EEC9-DDD1-C271DB3A1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329F911-F877-0DB4-59CA-C271D9FA1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947DAAD-81A8-D908-9120-9EA2EF749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6C85890-3563-1D52-8A14-D3CF2BD69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3392EEF-8E66-172B-90D6-3D5F2EB33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9138939-3512-54D8-0158-2B43C7DA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832D03E-D45A-3101-D73D-7598EA96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5423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8EB61C-3848-50D4-A731-E6A50142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476E7FE-5FCB-0C95-1984-47655F00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44DDCBB-C2F5-89D0-FD0C-78A4B5FD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FE7193B-364B-EC27-0A1D-8A26A00B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193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F092873-1D5C-D52A-A839-B9CDFD38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7774490-1506-D2DC-D469-75725DA7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F79DD1-79C9-843B-36E4-AAEE34B2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320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82E587-D811-C6E7-623E-04DE016D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E73556-CC1F-4671-CFA9-9C6583021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87F7946-1CEF-5A0F-6BAE-D06F39891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353C604-CEC5-F5A8-82C0-CCAEB35AA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F270242-CBD0-0ED7-A878-BCD3BDAE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D17CC8-6188-5047-8537-BAFD44D3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349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4E5EA5-8483-78D8-8392-6EB32DF2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EBB8875-543C-A056-6915-ED7AB5F26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67B17ED-82EE-B578-2722-7BB482C97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E5949A1-464D-CC7C-AD89-F43B463F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60CB3A3-57AB-1916-F669-E314AED4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2044331-A8C2-63E7-38A5-D7AB019C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963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1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F281D4-D0B7-B13C-A72F-6C724CA4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37418EE-6426-647A-30A4-C15B0FC21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27021B-9909-41BD-3E0C-513C3EFA0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B6A54C-7DF3-4FA7-BC73-36662CCACB63}" type="datetimeFigureOut">
              <a:rPr lang="hu-HU" smtClean="0"/>
              <a:t>2025. 05. 10.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083A9E2-1E2E-149B-49A9-8ED785686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A79B1CF-1604-5A37-0700-6634B419B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158AD7-F0B4-4FBB-8149-60F88672AE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884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uni.love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2EEAAF-45D2-E2A2-833D-5597F810F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3659" y="651752"/>
            <a:ext cx="13754911" cy="3743428"/>
          </a:xfrm>
        </p:spPr>
        <p:txBody>
          <a:bodyPr>
            <a:normAutofit/>
          </a:bodyPr>
          <a:lstStyle/>
          <a:p>
            <a:r>
              <a:rPr lang="hu-HU" sz="15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Uni.Love</a:t>
            </a:r>
            <a:endParaRPr lang="hu-HU" sz="15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1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6D69B7A0-12D1-4028-E21E-0DD1A5932E4D}"/>
              </a:ext>
            </a:extLst>
          </p:cNvPr>
          <p:cNvSpPr/>
          <p:nvPr/>
        </p:nvSpPr>
        <p:spPr>
          <a:xfrm>
            <a:off x="526773" y="258163"/>
            <a:ext cx="4063888" cy="5784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latin typeface="Posterama" panose="020B0504020200020000" pitchFamily="34" charset="0"/>
                <a:cs typeface="Posterama" panose="020B0504020200020000" pitchFamily="34" charset="0"/>
              </a:rPr>
              <a:t>SWOT - Erősségek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B392116-EB8C-8E6C-A361-E44FF1FA6F0A}"/>
              </a:ext>
            </a:extLst>
          </p:cNvPr>
          <p:cNvSpPr txBox="1"/>
          <p:nvPr/>
        </p:nvSpPr>
        <p:spPr>
          <a:xfrm>
            <a:off x="526774" y="1446245"/>
            <a:ext cx="1123912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Célzott célcsoport (egyetemisták) → könnyebb marketing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Lokáció alapú párosítás egyetemi városokra szabva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Közösségépítő funkciók (pl. közös események, "kérdezz-felelek")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Ingyenesen elérhető applikáció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Megfelelő informatikai szaktudással rendelkezünk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Az országban az első ilyen applikáció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Könnyen kezelhető</a:t>
            </a:r>
          </a:p>
          <a:p>
            <a:endParaRPr lang="hu-HU" cap="small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cap="small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4607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ED1F-2E27-6F14-0ABC-1318B47EF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42B5EFD9-114B-1C63-420E-AED285C0CAB6}"/>
              </a:ext>
            </a:extLst>
          </p:cNvPr>
          <p:cNvSpPr/>
          <p:nvPr/>
        </p:nvSpPr>
        <p:spPr>
          <a:xfrm>
            <a:off x="338261" y="373224"/>
            <a:ext cx="4681607" cy="5784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latin typeface="Posterama" panose="020B0504020200020000" pitchFamily="34" charset="0"/>
                <a:cs typeface="Posterama" panose="020B0504020200020000" pitchFamily="34" charset="0"/>
              </a:rPr>
              <a:t>SWOT - Gyengeségek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4C3EBD6-09E8-3F08-0BB8-56D46C088841}"/>
              </a:ext>
            </a:extLst>
          </p:cNvPr>
          <p:cNvSpPr txBox="1"/>
          <p:nvPr/>
        </p:nvSpPr>
        <p:spPr>
          <a:xfrm>
            <a:off x="1607226" y="3525204"/>
            <a:ext cx="195942" cy="103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A5994F5-70B6-B9CD-740C-818075A55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163" y="1398825"/>
            <a:ext cx="10345289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lang="hu-HU" alt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Kisebb erőforrás háttér a nagyobb versenytársakhoz (pl. </a:t>
            </a:r>
            <a:r>
              <a:rPr lang="hu-HU" alt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Tinder</a:t>
            </a:r>
            <a:r>
              <a:rPr lang="hu-HU" alt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</a:t>
            </a:r>
            <a:r>
              <a:rPr lang="hu-HU" alt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Bumble</a:t>
            </a:r>
            <a:r>
              <a:rPr lang="hu-HU" alt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) képest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lang="hu-HU" alt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Felhasználói bázis induláskor kicsi, így nehezebb az élmény biztosítása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lang="hu-HU" alt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Korlátozott célközönség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lang="hu-HU" alt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Kockázat a "csak egy újabb randiapp" érzés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lang="hu-HU" alt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Kevés tapasztalat a marketing területén</a:t>
            </a:r>
          </a:p>
        </p:txBody>
      </p:sp>
    </p:spTree>
    <p:extLst>
      <p:ext uri="{BB962C8B-B14F-4D97-AF65-F5344CB8AC3E}">
        <p14:creationId xmlns:p14="http://schemas.microsoft.com/office/powerpoint/2010/main" val="2572646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4E88-ACE0-B397-BA3C-D825EB59C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C815FC58-B8AB-094D-EEE2-6993C2899888}"/>
              </a:ext>
            </a:extLst>
          </p:cNvPr>
          <p:cNvSpPr/>
          <p:nvPr/>
        </p:nvSpPr>
        <p:spPr>
          <a:xfrm>
            <a:off x="382554" y="573229"/>
            <a:ext cx="4491523" cy="5784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latin typeface="Posterama" panose="020B0504020200020000" pitchFamily="34" charset="0"/>
                <a:cs typeface="Posterama" panose="020B0504020200020000" pitchFamily="34" charset="0"/>
              </a:rPr>
              <a:t>SWOT - Lehetőségek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4A37236-40DE-FA18-1989-FBC5573C7600}"/>
              </a:ext>
            </a:extLst>
          </p:cNvPr>
          <p:cNvSpPr txBox="1"/>
          <p:nvPr/>
        </p:nvSpPr>
        <p:spPr>
          <a:xfrm>
            <a:off x="550311" y="1445199"/>
            <a:ext cx="1132755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Egyetemi partnerségek: pl. hallgatói önkormányzatokkal együttműködés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Jelenlét Magyarország összes egyetemén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Tematikus események szervezése (</a:t>
            </a: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speed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dating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pub </a:t>
            </a: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quiz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Magunkhoz csábítani a felhasználókat még a konkurencia előtt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Lokális </a:t>
            </a: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influencer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kampányok, </a:t>
            </a: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TikTokon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/Instagramon</a:t>
            </a:r>
          </a:p>
          <a:p>
            <a:pPr>
              <a:spcAft>
                <a:spcPts val="1200"/>
              </a:spcAft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02078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029B5-98A3-7D67-A9E4-DB929C57B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3D1698C7-B428-91AB-3F60-7FED3441A0BC}"/>
              </a:ext>
            </a:extLst>
          </p:cNvPr>
          <p:cNvSpPr/>
          <p:nvPr/>
        </p:nvSpPr>
        <p:spPr>
          <a:xfrm>
            <a:off x="830423" y="485193"/>
            <a:ext cx="4907903" cy="5784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latin typeface="Posterama" panose="020B0504020200020000" pitchFamily="34" charset="0"/>
                <a:cs typeface="Posterama" panose="020B0504020200020000" pitchFamily="34" charset="0"/>
              </a:rPr>
              <a:t>SWOT - Veszélyek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C6B1F5C-E5D5-44C1-3957-A87D601F6AA3}"/>
              </a:ext>
            </a:extLst>
          </p:cNvPr>
          <p:cNvSpPr txBox="1"/>
          <p:nvPr/>
        </p:nvSpPr>
        <p:spPr>
          <a:xfrm>
            <a:off x="414354" y="1613242"/>
            <a:ext cx="1064794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Felhasználók kezdeti bizonytalansága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Adatbiztonsági aggályok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Negatív közösségi élmények (pl. </a:t>
            </a: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ghosting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zaklatás)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Erős verseny: több száz randiapp működik már globálisan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4716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0DE09431-E8B3-7313-EF5B-D0C721C38423}"/>
              </a:ext>
            </a:extLst>
          </p:cNvPr>
          <p:cNvSpPr/>
          <p:nvPr/>
        </p:nvSpPr>
        <p:spPr>
          <a:xfrm>
            <a:off x="341183" y="485192"/>
            <a:ext cx="2170924" cy="5784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latin typeface="Posterama" panose="020B0504020200020000" pitchFamily="34" charset="0"/>
                <a:cs typeface="Posterama" panose="020B0504020200020000" pitchFamily="34" charset="0"/>
              </a:rPr>
              <a:t>PEST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FE911AD-9978-3BEA-8A4D-285394227B25}"/>
              </a:ext>
            </a:extLst>
          </p:cNvPr>
          <p:cNvCxnSpPr>
            <a:cxnSpLocks/>
          </p:cNvCxnSpPr>
          <p:nvPr/>
        </p:nvCxnSpPr>
        <p:spPr>
          <a:xfrm>
            <a:off x="2858261" y="1034809"/>
            <a:ext cx="4035721" cy="0"/>
          </a:xfrm>
          <a:prstGeom prst="line">
            <a:avLst/>
          </a:prstGeom>
          <a:ln w="793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31820452-84B7-AAD6-D2A6-25D5AADE01E2}"/>
              </a:ext>
            </a:extLst>
          </p:cNvPr>
          <p:cNvSpPr txBox="1"/>
          <p:nvPr/>
        </p:nvSpPr>
        <p:spPr>
          <a:xfrm>
            <a:off x="2749851" y="485192"/>
            <a:ext cx="4313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POLITIKAI TÉNYEZŐ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6EB5CCE-18D7-193A-18C5-3FF44BAC0BF0}"/>
              </a:ext>
            </a:extLst>
          </p:cNvPr>
          <p:cNvSpPr txBox="1"/>
          <p:nvPr/>
        </p:nvSpPr>
        <p:spPr>
          <a:xfrm>
            <a:off x="559837" y="1660856"/>
            <a:ext cx="1138451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Adatvédelem és GDPR: </a:t>
            </a:r>
          </a:p>
          <a:p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	Az alkalmazásnak meg kell felelnie az EU adatvédelmi 	előírásainak (GDPR), különösen érzékeny adatok (pl. 	szexuális orientáció) kezelése esetén.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Kormányzati támogatások a digitalizációra: </a:t>
            </a:r>
          </a:p>
          <a:p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	Vannak EU-s és hazai programok, amik támogatják az 	innovatív </a:t>
            </a: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tech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projekteket, startupokat.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828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5F0B3-A01B-E5DF-BE51-7BDB25619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D4419288-1D69-055E-1338-D8E927F96B30}"/>
              </a:ext>
            </a:extLst>
          </p:cNvPr>
          <p:cNvSpPr/>
          <p:nvPr/>
        </p:nvSpPr>
        <p:spPr>
          <a:xfrm>
            <a:off x="341183" y="485192"/>
            <a:ext cx="2170924" cy="5784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latin typeface="Posterama" panose="020B0504020200020000" pitchFamily="34" charset="0"/>
                <a:cs typeface="Posterama" panose="020B0504020200020000" pitchFamily="34" charset="0"/>
              </a:rPr>
              <a:t>PEST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222AA74A-07D3-C49F-402D-84DAA052BBC4}"/>
              </a:ext>
            </a:extLst>
          </p:cNvPr>
          <p:cNvCxnSpPr>
            <a:cxnSpLocks/>
          </p:cNvCxnSpPr>
          <p:nvPr/>
        </p:nvCxnSpPr>
        <p:spPr>
          <a:xfrm>
            <a:off x="3055267" y="891119"/>
            <a:ext cx="4315916" cy="0"/>
          </a:xfrm>
          <a:prstGeom prst="line">
            <a:avLst/>
          </a:prstGeom>
          <a:ln w="793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9E8AC1-D39B-5D37-D256-DA688F1BCB9B}"/>
              </a:ext>
            </a:extLst>
          </p:cNvPr>
          <p:cNvSpPr txBox="1"/>
          <p:nvPr/>
        </p:nvSpPr>
        <p:spPr>
          <a:xfrm>
            <a:off x="2936556" y="367899"/>
            <a:ext cx="4753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GAZDASÁGI TÉNYEZŐ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150FA95-CAAE-DB7D-F895-D41C4BEE7CBE}"/>
              </a:ext>
            </a:extLst>
          </p:cNvPr>
          <p:cNvSpPr txBox="1"/>
          <p:nvPr/>
        </p:nvSpPr>
        <p:spPr>
          <a:xfrm>
            <a:off x="989044" y="1414339"/>
            <a:ext cx="1072087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Egyetemisták költési hajlandósága digitális szolgáltatásokra: 	Sok fiatal nyitott a fizetős prémium funkciókra is, ha 	azok valódi értéket adnak.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Infláció hatása: </a:t>
            </a:r>
          </a:p>
          <a:p>
            <a:pPr lvl="1"/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Az emelkedő árak miatt csökkenhet a fiatalok fizetési hajlandósága.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9617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0C88D71-CB5C-90C3-B05B-50096284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916" y="306193"/>
            <a:ext cx="8622167" cy="521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535E701-DA4A-D8F7-3423-1D1335439AE2}"/>
              </a:ext>
            </a:extLst>
          </p:cNvPr>
          <p:cNvSpPr txBox="1"/>
          <p:nvPr/>
        </p:nvSpPr>
        <p:spPr>
          <a:xfrm>
            <a:off x="251927" y="6182475"/>
            <a:ext cx="25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Forrás: </a:t>
            </a:r>
            <a:r>
              <a:rPr lang="hu-HU" b="0" i="0" dirty="0">
                <a:effectLst/>
                <a:latin typeface="gg sans"/>
              </a:rPr>
              <a:t>sensortower.com</a:t>
            </a: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BA4EA16-99D6-B59F-E14F-D552E2677EA6}"/>
              </a:ext>
            </a:extLst>
          </p:cNvPr>
          <p:cNvSpPr txBox="1"/>
          <p:nvPr/>
        </p:nvSpPr>
        <p:spPr>
          <a:xfrm>
            <a:off x="1784916" y="858416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(millió $-ban)</a:t>
            </a:r>
          </a:p>
        </p:txBody>
      </p:sp>
    </p:spTree>
    <p:extLst>
      <p:ext uri="{BB962C8B-B14F-4D97-AF65-F5344CB8AC3E}">
        <p14:creationId xmlns:p14="http://schemas.microsoft.com/office/powerpoint/2010/main" val="2642357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1E227-CFB1-6067-FEE1-01E0C40A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257DC93D-9EB5-06DE-3CFB-8F05979D2C06}"/>
              </a:ext>
            </a:extLst>
          </p:cNvPr>
          <p:cNvSpPr/>
          <p:nvPr/>
        </p:nvSpPr>
        <p:spPr>
          <a:xfrm>
            <a:off x="341183" y="485192"/>
            <a:ext cx="2170924" cy="5784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latin typeface="Posterama" panose="020B0504020200020000" pitchFamily="34" charset="0"/>
                <a:cs typeface="Posterama" panose="020B0504020200020000" pitchFamily="34" charset="0"/>
              </a:rPr>
              <a:t>PEST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3846E137-F51E-51D1-756D-930A50FDE6F1}"/>
              </a:ext>
            </a:extLst>
          </p:cNvPr>
          <p:cNvCxnSpPr>
            <a:cxnSpLocks/>
          </p:cNvCxnSpPr>
          <p:nvPr/>
        </p:nvCxnSpPr>
        <p:spPr>
          <a:xfrm>
            <a:off x="2854779" y="979091"/>
            <a:ext cx="4666082" cy="0"/>
          </a:xfrm>
          <a:prstGeom prst="line">
            <a:avLst/>
          </a:prstGeom>
          <a:ln w="793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C75C5636-2E95-4E4B-140C-6639FC929969}"/>
              </a:ext>
            </a:extLst>
          </p:cNvPr>
          <p:cNvSpPr txBox="1"/>
          <p:nvPr/>
        </p:nvSpPr>
        <p:spPr>
          <a:xfrm>
            <a:off x="2759978" y="410813"/>
            <a:ext cx="515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TÁRSADALMI TÉNYEZŐ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5824DAC-59AE-F167-0E4A-04CAF0877636}"/>
              </a:ext>
            </a:extLst>
          </p:cNvPr>
          <p:cNvSpPr txBox="1"/>
          <p:nvPr/>
        </p:nvSpPr>
        <p:spPr>
          <a:xfrm>
            <a:off x="452341" y="1653093"/>
            <a:ext cx="1075275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Online ismerkedés normalizálódott: </a:t>
            </a:r>
          </a:p>
          <a:p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	A fiatalok körében teljesen elfogadott a társkeresés 	online térben.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Növekvő magányérzet és kapcsolatkeresés: </a:t>
            </a:r>
          </a:p>
          <a:p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	Különösen a COVID után jelentős igény van emberi 	kapcsolatokra.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91820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52D3BB-151D-94C7-A798-DA6602192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/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40339C-4081-86BE-9E05-9C2435E0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16" y="322158"/>
            <a:ext cx="8137168" cy="48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0E84419-1149-9242-37FB-2C710DB39E13}"/>
              </a:ext>
            </a:extLst>
          </p:cNvPr>
          <p:cNvSpPr txBox="1"/>
          <p:nvPr/>
        </p:nvSpPr>
        <p:spPr>
          <a:xfrm>
            <a:off x="195943" y="6166510"/>
            <a:ext cx="25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Forrás: </a:t>
            </a:r>
            <a:r>
              <a:rPr lang="hu-HU" b="0" i="0" dirty="0">
                <a:effectLst/>
                <a:latin typeface="gg sans"/>
              </a:rPr>
              <a:t>sensortower.com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2735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6B15B-B0CA-2C31-7E49-20FF73D5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5EBC3B6B-9AF6-A7BC-9863-E28E35C1B5B7}"/>
              </a:ext>
            </a:extLst>
          </p:cNvPr>
          <p:cNvSpPr/>
          <p:nvPr/>
        </p:nvSpPr>
        <p:spPr>
          <a:xfrm>
            <a:off x="341183" y="485192"/>
            <a:ext cx="2170924" cy="5784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latin typeface="Posterama" panose="020B0504020200020000" pitchFamily="34" charset="0"/>
                <a:cs typeface="Posterama" panose="020B0504020200020000" pitchFamily="34" charset="0"/>
              </a:rPr>
              <a:t>PEST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FCF9987E-4D02-C2CA-6BE9-0AF27CFBDE88}"/>
              </a:ext>
            </a:extLst>
          </p:cNvPr>
          <p:cNvCxnSpPr>
            <a:cxnSpLocks/>
          </p:cNvCxnSpPr>
          <p:nvPr/>
        </p:nvCxnSpPr>
        <p:spPr>
          <a:xfrm>
            <a:off x="2954038" y="1063690"/>
            <a:ext cx="5144933" cy="0"/>
          </a:xfrm>
          <a:prstGeom prst="line">
            <a:avLst/>
          </a:prstGeom>
          <a:ln w="793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CCF8B838-E81F-B76D-CB07-51750AF0AC03}"/>
              </a:ext>
            </a:extLst>
          </p:cNvPr>
          <p:cNvSpPr txBox="1"/>
          <p:nvPr/>
        </p:nvSpPr>
        <p:spPr>
          <a:xfrm>
            <a:off x="2874398" y="485192"/>
            <a:ext cx="587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TECHNOLÓGIAI TÉNYEZŐ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7DAF0F6-D1D7-F4CF-1972-8E14AC8ACFDF}"/>
              </a:ext>
            </a:extLst>
          </p:cNvPr>
          <p:cNvSpPr txBox="1"/>
          <p:nvPr/>
        </p:nvSpPr>
        <p:spPr>
          <a:xfrm>
            <a:off x="272726" y="1396287"/>
            <a:ext cx="1175443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Okostelefon-penetráció: </a:t>
            </a:r>
          </a:p>
          <a:p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	A célcsoport szinte teljesen lefedett.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Geolokációs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technológia elérhetősége: </a:t>
            </a:r>
          </a:p>
          <a:p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	Könnyen beépíthető "közelben lévők" funkció.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AI és algoritmus alapú párosítás: </a:t>
            </a:r>
          </a:p>
          <a:p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	Növeli az app hatékonyságát és felhasználói élményt.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083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E8502-7F34-4522-1F06-6322FC7B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Uni.Love Non-profit szervezet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F93AD0-B8B2-2862-60B6-CE6528C9C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175" y="1554360"/>
            <a:ext cx="9998798" cy="4938515"/>
          </a:xfrm>
        </p:spPr>
        <p:txBody>
          <a:bodyPr>
            <a:normAutofit lnSpcReduction="10000"/>
          </a:bodyPr>
          <a:lstStyle/>
          <a:p>
            <a:pPr>
              <a:spcBef>
                <a:spcPts val="3000"/>
              </a:spcBef>
            </a:pPr>
            <a:r>
              <a:rPr lang="hu-HU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Fő tevékenységünk: </a:t>
            </a: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Kapcsolat építés céljából létrehozott alkalmazás egyetemisták számára</a:t>
            </a:r>
          </a:p>
          <a:p>
            <a:pPr>
              <a:spcBef>
                <a:spcPts val="3000"/>
              </a:spcBef>
            </a:pPr>
            <a:r>
              <a:rPr lang="hu-HU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Székhelyünk:</a:t>
            </a: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Debrecen </a:t>
            </a:r>
          </a:p>
          <a:p>
            <a:pPr>
              <a:spcBef>
                <a:spcPts val="3000"/>
              </a:spcBef>
            </a:pPr>
            <a:r>
              <a:rPr lang="hu-HU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Cégjegyzék szám: 12-54-662378</a:t>
            </a:r>
          </a:p>
          <a:p>
            <a:pPr>
              <a:spcBef>
                <a:spcPts val="3000"/>
              </a:spcBef>
            </a:pP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Adószám: 11148052 - 2 - 08</a:t>
            </a:r>
          </a:p>
          <a:p>
            <a:pPr>
              <a:spcBef>
                <a:spcPts val="3000"/>
              </a:spcBef>
            </a:pPr>
            <a:r>
              <a:rPr lang="hu-HU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Elérhetőség:</a:t>
            </a: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uni.love@gmail.com</a:t>
            </a: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+36/30-872-0641</a:t>
            </a:r>
          </a:p>
          <a:p>
            <a:pPr>
              <a:spcBef>
                <a:spcPts val="3000"/>
              </a:spcBef>
            </a:pP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Éves bevétel: 12 567 325 Ft.</a:t>
            </a:r>
          </a:p>
        </p:txBody>
      </p:sp>
    </p:spTree>
    <p:extLst>
      <p:ext uri="{BB962C8B-B14F-4D97-AF65-F5344CB8AC3E}">
        <p14:creationId xmlns:p14="http://schemas.microsoft.com/office/powerpoint/2010/main" val="903761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FD8BE4D6-1B59-40B4-B90A-A5918EDD4257}"/>
              </a:ext>
            </a:extLst>
          </p:cNvPr>
          <p:cNvSpPr txBox="1"/>
          <p:nvPr/>
        </p:nvSpPr>
        <p:spPr>
          <a:xfrm>
            <a:off x="4785049" y="643427"/>
            <a:ext cx="2621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Népszerűség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BDCBF9E4-58C8-B691-D9FB-D867595E4246}"/>
              </a:ext>
            </a:extLst>
          </p:cNvPr>
          <p:cNvCxnSpPr>
            <a:cxnSpLocks/>
            <a:stCxn id="5" idx="1"/>
            <a:endCxn id="8" idx="0"/>
          </p:cNvCxnSpPr>
          <p:nvPr/>
        </p:nvCxnSpPr>
        <p:spPr>
          <a:xfrm flipH="1">
            <a:off x="3200401" y="874260"/>
            <a:ext cx="1584648" cy="119111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A4A5B4BA-326C-2330-C75B-F793E8FAA5B7}"/>
              </a:ext>
            </a:extLst>
          </p:cNvPr>
          <p:cNvSpPr txBox="1"/>
          <p:nvPr/>
        </p:nvSpPr>
        <p:spPr>
          <a:xfrm>
            <a:off x="2225352" y="2065372"/>
            <a:ext cx="1950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Konkurencia</a:t>
            </a: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883A4316-404B-391F-40B0-B4195C80E99F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1394773" y="2465482"/>
            <a:ext cx="1805628" cy="19130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6C7D84D0-F211-69E1-4412-C25B49D68E28}"/>
              </a:ext>
            </a:extLst>
          </p:cNvPr>
          <p:cNvCxnSpPr>
            <a:cxnSpLocks/>
            <a:stCxn id="5" idx="3"/>
            <a:endCxn id="15" idx="0"/>
          </p:cNvCxnSpPr>
          <p:nvPr/>
        </p:nvCxnSpPr>
        <p:spPr>
          <a:xfrm>
            <a:off x="7406951" y="874260"/>
            <a:ext cx="1933842" cy="120847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77F8A92-CA11-17CA-5F45-FAEF46C8D1B2}"/>
              </a:ext>
            </a:extLst>
          </p:cNvPr>
          <p:cNvSpPr txBox="1"/>
          <p:nvPr/>
        </p:nvSpPr>
        <p:spPr>
          <a:xfrm>
            <a:off x="8117633" y="2082734"/>
            <a:ext cx="2446320" cy="70788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Kevés marketing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E9E6E87E-2B57-CF78-6011-8010F00D3E6E}"/>
              </a:ext>
            </a:extLst>
          </p:cNvPr>
          <p:cNvSpPr txBox="1"/>
          <p:nvPr/>
        </p:nvSpPr>
        <p:spPr>
          <a:xfrm>
            <a:off x="5896568" y="4352330"/>
            <a:ext cx="2221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Kevés a rendelkezésre álló tőke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6E3F4965-4A23-7362-75F8-B3F24F921008}"/>
              </a:ext>
            </a:extLst>
          </p:cNvPr>
          <p:cNvSpPr txBox="1"/>
          <p:nvPr/>
        </p:nvSpPr>
        <p:spPr>
          <a:xfrm>
            <a:off x="8658540" y="4352330"/>
            <a:ext cx="353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célközönség megtalálása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098E84B3-38C0-4519-6CDE-19FE3CEC9135}"/>
              </a:ext>
            </a:extLst>
          </p:cNvPr>
          <p:cNvSpPr txBox="1"/>
          <p:nvPr/>
        </p:nvSpPr>
        <p:spPr>
          <a:xfrm>
            <a:off x="270588" y="4378492"/>
            <a:ext cx="22483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Más randialkalmazások jelenléte a piacon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4DCB821A-088C-2579-CE1D-D16781DC1101}"/>
              </a:ext>
            </a:extLst>
          </p:cNvPr>
          <p:cNvSpPr txBox="1"/>
          <p:nvPr/>
        </p:nvSpPr>
        <p:spPr>
          <a:xfrm>
            <a:off x="2923920" y="4381580"/>
            <a:ext cx="2178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Korlátozott felhasználó bázissal rendelkezünk</a:t>
            </a:r>
          </a:p>
        </p:txBody>
      </p: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B2AB276C-3467-BD6D-3E68-2BDF0A0BB92A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3200401" y="2465482"/>
            <a:ext cx="812770" cy="191609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22E50048-CEFC-5365-C7A2-AFF6EF0B0C76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7007101" y="2790620"/>
            <a:ext cx="2333692" cy="1561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45">
            <a:extLst>
              <a:ext uri="{FF2B5EF4-FFF2-40B4-BE49-F238E27FC236}">
                <a16:creationId xmlns:a16="http://schemas.microsoft.com/office/drawing/2014/main" id="{52625DC6-60AE-6963-CFF1-BCD4F23F86A1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>
            <a:off x="9340793" y="2790620"/>
            <a:ext cx="1084111" cy="1561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églalap 74">
            <a:extLst>
              <a:ext uri="{FF2B5EF4-FFF2-40B4-BE49-F238E27FC236}">
                <a16:creationId xmlns:a16="http://schemas.microsoft.com/office/drawing/2014/main" id="{D61DCD91-6C16-3236-3048-3825A9AB2C19}"/>
              </a:ext>
            </a:extLst>
          </p:cNvPr>
          <p:cNvSpPr/>
          <p:nvPr/>
        </p:nvSpPr>
        <p:spPr>
          <a:xfrm>
            <a:off x="9330964" y="4352330"/>
            <a:ext cx="2139777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7" name="Téglalap 76">
            <a:extLst>
              <a:ext uri="{FF2B5EF4-FFF2-40B4-BE49-F238E27FC236}">
                <a16:creationId xmlns:a16="http://schemas.microsoft.com/office/drawing/2014/main" id="{E23DEC67-29F0-9278-0DA5-21FEDF71FDB7}"/>
              </a:ext>
            </a:extLst>
          </p:cNvPr>
          <p:cNvSpPr/>
          <p:nvPr/>
        </p:nvSpPr>
        <p:spPr>
          <a:xfrm>
            <a:off x="2312178" y="2088699"/>
            <a:ext cx="1863272" cy="36336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8" name="Téglalap 77">
            <a:extLst>
              <a:ext uri="{FF2B5EF4-FFF2-40B4-BE49-F238E27FC236}">
                <a16:creationId xmlns:a16="http://schemas.microsoft.com/office/drawing/2014/main" id="{9EBAF1E5-BB8E-BA1A-42E6-54211C486FC4}"/>
              </a:ext>
            </a:extLst>
          </p:cNvPr>
          <p:cNvSpPr/>
          <p:nvPr/>
        </p:nvSpPr>
        <p:spPr>
          <a:xfrm>
            <a:off x="2982543" y="4375657"/>
            <a:ext cx="2027996" cy="126188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9" name="Téglalap 78">
            <a:extLst>
              <a:ext uri="{FF2B5EF4-FFF2-40B4-BE49-F238E27FC236}">
                <a16:creationId xmlns:a16="http://schemas.microsoft.com/office/drawing/2014/main" id="{59809DC5-9417-4F03-FD20-807658179DB8}"/>
              </a:ext>
            </a:extLst>
          </p:cNvPr>
          <p:cNvSpPr/>
          <p:nvPr/>
        </p:nvSpPr>
        <p:spPr>
          <a:xfrm>
            <a:off x="339033" y="4375658"/>
            <a:ext cx="2238547" cy="122188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1" name="Téglalap 80">
            <a:extLst>
              <a:ext uri="{FF2B5EF4-FFF2-40B4-BE49-F238E27FC236}">
                <a16:creationId xmlns:a16="http://schemas.microsoft.com/office/drawing/2014/main" id="{5050B027-0448-E36E-4AF9-39EEFCD707C2}"/>
              </a:ext>
            </a:extLst>
          </p:cNvPr>
          <p:cNvSpPr/>
          <p:nvPr/>
        </p:nvSpPr>
        <p:spPr>
          <a:xfrm>
            <a:off x="4785049" y="643426"/>
            <a:ext cx="2621901" cy="461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Téglalap 82">
            <a:extLst>
              <a:ext uri="{FF2B5EF4-FFF2-40B4-BE49-F238E27FC236}">
                <a16:creationId xmlns:a16="http://schemas.microsoft.com/office/drawing/2014/main" id="{C4901A3E-8FA4-7AB1-ABD6-E08C1DD2724C}"/>
              </a:ext>
            </a:extLst>
          </p:cNvPr>
          <p:cNvSpPr/>
          <p:nvPr/>
        </p:nvSpPr>
        <p:spPr>
          <a:xfrm>
            <a:off x="5977108" y="4352330"/>
            <a:ext cx="2071423" cy="923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4" name="Szövegdoboz 83">
            <a:extLst>
              <a:ext uri="{FF2B5EF4-FFF2-40B4-BE49-F238E27FC236}">
                <a16:creationId xmlns:a16="http://schemas.microsoft.com/office/drawing/2014/main" id="{B3476A4E-F815-AF5C-E17E-6EE01DF565A4}"/>
              </a:ext>
            </a:extLst>
          </p:cNvPr>
          <p:cNvSpPr txBox="1"/>
          <p:nvPr/>
        </p:nvSpPr>
        <p:spPr>
          <a:xfrm>
            <a:off x="325435" y="243318"/>
            <a:ext cx="4776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PROBLÉMAFA</a:t>
            </a:r>
          </a:p>
        </p:txBody>
      </p:sp>
      <p:cxnSp>
        <p:nvCxnSpPr>
          <p:cNvPr id="104" name="Egyenes összekötő 103">
            <a:extLst>
              <a:ext uri="{FF2B5EF4-FFF2-40B4-BE49-F238E27FC236}">
                <a16:creationId xmlns:a16="http://schemas.microsoft.com/office/drawing/2014/main" id="{E68F72AF-CC54-64BD-8B75-EC765C294C27}"/>
              </a:ext>
            </a:extLst>
          </p:cNvPr>
          <p:cNvCxnSpPr>
            <a:cxnSpLocks/>
          </p:cNvCxnSpPr>
          <p:nvPr/>
        </p:nvCxnSpPr>
        <p:spPr>
          <a:xfrm>
            <a:off x="443620" y="923731"/>
            <a:ext cx="3892990" cy="0"/>
          </a:xfrm>
          <a:prstGeom prst="line">
            <a:avLst/>
          </a:prstGeom>
          <a:ln w="793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76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6067D725-4A18-D2E4-CBC4-C6809D015E32}"/>
              </a:ext>
            </a:extLst>
          </p:cNvPr>
          <p:cNvSpPr txBox="1"/>
          <p:nvPr/>
        </p:nvSpPr>
        <p:spPr>
          <a:xfrm>
            <a:off x="4870377" y="726467"/>
            <a:ext cx="24632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Népszerűség növelése a magyarországi egyetemisták körében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68FB6DC-7A34-8BEF-1D85-31F0CA99F8D3}"/>
              </a:ext>
            </a:extLst>
          </p:cNvPr>
          <p:cNvSpPr txBox="1"/>
          <p:nvPr/>
        </p:nvSpPr>
        <p:spPr>
          <a:xfrm>
            <a:off x="5052949" y="3071656"/>
            <a:ext cx="2034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Az applikáció reklámozása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3B03FE3-000C-63B4-7090-BD96AC9DA892}"/>
              </a:ext>
            </a:extLst>
          </p:cNvPr>
          <p:cNvSpPr txBox="1"/>
          <p:nvPr/>
        </p:nvSpPr>
        <p:spPr>
          <a:xfrm>
            <a:off x="725358" y="4784260"/>
            <a:ext cx="2527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Social médiában való hirdetés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5846856-E802-5BF8-17BC-4C200630501D}"/>
              </a:ext>
            </a:extLst>
          </p:cNvPr>
          <p:cNvSpPr txBox="1"/>
          <p:nvPr/>
        </p:nvSpPr>
        <p:spPr>
          <a:xfrm>
            <a:off x="5031604" y="4757862"/>
            <a:ext cx="1959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Marketing stratégia kidolgozása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7D7546CA-F48C-CCC4-1298-FD26A6DD0E5B}"/>
              </a:ext>
            </a:extLst>
          </p:cNvPr>
          <p:cNvSpPr/>
          <p:nvPr/>
        </p:nvSpPr>
        <p:spPr>
          <a:xfrm>
            <a:off x="858416" y="4781542"/>
            <a:ext cx="2249103" cy="7106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33A8E80E-C4B6-98F1-55F0-6A6E8CE1B6D0}"/>
              </a:ext>
            </a:extLst>
          </p:cNvPr>
          <p:cNvSpPr/>
          <p:nvPr/>
        </p:nvSpPr>
        <p:spPr>
          <a:xfrm>
            <a:off x="5149340" y="4747565"/>
            <a:ext cx="1865216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EB934155-6913-491F-37CF-8BFA928AF45C}"/>
              </a:ext>
            </a:extLst>
          </p:cNvPr>
          <p:cNvSpPr/>
          <p:nvPr/>
        </p:nvSpPr>
        <p:spPr>
          <a:xfrm>
            <a:off x="8914712" y="4781542"/>
            <a:ext cx="209540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Bejutni a Cápák között tv műsorba</a:t>
            </a: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888886E8-2534-6D92-55C3-A0BCC2851586}"/>
              </a:ext>
            </a:extLst>
          </p:cNvPr>
          <p:cNvSpPr/>
          <p:nvPr/>
        </p:nvSpPr>
        <p:spPr>
          <a:xfrm>
            <a:off x="5090472" y="2859401"/>
            <a:ext cx="1959025" cy="10874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C53E6086-0A05-58C2-5176-485D0BB8B990}"/>
              </a:ext>
            </a:extLst>
          </p:cNvPr>
          <p:cNvSpPr/>
          <p:nvPr/>
        </p:nvSpPr>
        <p:spPr>
          <a:xfrm>
            <a:off x="4905640" y="751868"/>
            <a:ext cx="2353576" cy="16058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B1F9314D-E4E4-A0B8-C48E-B0BE5401B68C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flipH="1">
            <a:off x="6069985" y="2357683"/>
            <a:ext cx="12443" cy="501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94196720-0D3F-C9A6-867D-AC7D4EB76EDB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>
            <a:off x="6069985" y="3946849"/>
            <a:ext cx="11963" cy="80071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B222474B-BF02-1EFA-2FFD-8D3546E34839}"/>
              </a:ext>
            </a:extLst>
          </p:cNvPr>
          <p:cNvCxnSpPr>
            <a:cxnSpLocks/>
            <a:stCxn id="17" idx="1"/>
            <a:endCxn id="10" idx="0"/>
          </p:cNvCxnSpPr>
          <p:nvPr/>
        </p:nvCxnSpPr>
        <p:spPr>
          <a:xfrm flipH="1">
            <a:off x="1989127" y="3403125"/>
            <a:ext cx="3101345" cy="138113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49EF485D-5CDF-29A0-A9F5-E218912C1C00}"/>
              </a:ext>
            </a:extLst>
          </p:cNvPr>
          <p:cNvCxnSpPr>
            <a:cxnSpLocks/>
            <a:stCxn id="17" idx="3"/>
            <a:endCxn id="16" idx="0"/>
          </p:cNvCxnSpPr>
          <p:nvPr/>
        </p:nvCxnSpPr>
        <p:spPr>
          <a:xfrm>
            <a:off x="7049497" y="3403125"/>
            <a:ext cx="2912920" cy="137841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0251AE2D-509A-79F2-B769-302F375AAAFC}"/>
              </a:ext>
            </a:extLst>
          </p:cNvPr>
          <p:cNvSpPr txBox="1"/>
          <p:nvPr/>
        </p:nvSpPr>
        <p:spPr>
          <a:xfrm>
            <a:off x="642567" y="329066"/>
            <a:ext cx="2693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CÉLFA</a:t>
            </a:r>
            <a:endParaRPr lang="hu-HU" sz="6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7C148A3C-153A-8756-AACB-F13A8B10FF43}"/>
              </a:ext>
            </a:extLst>
          </p:cNvPr>
          <p:cNvCxnSpPr>
            <a:cxnSpLocks/>
          </p:cNvCxnSpPr>
          <p:nvPr/>
        </p:nvCxnSpPr>
        <p:spPr>
          <a:xfrm>
            <a:off x="769545" y="1128673"/>
            <a:ext cx="2190938" cy="0"/>
          </a:xfrm>
          <a:prstGeom prst="line">
            <a:avLst/>
          </a:prstGeom>
          <a:ln w="793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52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5DF14E-BEDA-414F-22DE-0DA3E5C04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73" y="726257"/>
            <a:ext cx="7827640" cy="1017702"/>
          </a:xfrm>
        </p:spPr>
        <p:txBody>
          <a:bodyPr anchor="t">
            <a:normAutofit/>
          </a:bodyPr>
          <a:lstStyle/>
          <a:p>
            <a:pPr algn="l"/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Bevezetés a projektbe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CA738B6-CEBC-F8F3-46DA-99E75C2AC301}"/>
              </a:ext>
            </a:extLst>
          </p:cNvPr>
          <p:cNvSpPr txBox="1"/>
          <p:nvPr/>
        </p:nvSpPr>
        <p:spPr>
          <a:xfrm>
            <a:off x="1055801" y="2046066"/>
            <a:ext cx="96251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fontAlgn="base">
              <a:lnSpc>
                <a:spcPct val="10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Cél: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Innovatív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társkereső applikáció fejlesztése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fiatal felnőttek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számára.</a:t>
            </a:r>
          </a:p>
          <a:p>
            <a:pPr marL="0" marR="0" lvl="0" indent="0" fontAlgn="base">
              <a:lnSpc>
                <a:spcPct val="10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Fő funkció: 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Felhasználók párosítása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érdeklődési körök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és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értékrendek alapján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.</a:t>
            </a:r>
          </a:p>
          <a:p>
            <a:pPr marL="0" marR="0" lvl="0" indent="0" fontAlgn="base">
              <a:lnSpc>
                <a:spcPct val="10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Egyediség: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Saját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fejlesztésű AI alapú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algoritmus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a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mélyebb kapcsolatok 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elősegítésére.</a:t>
            </a:r>
          </a:p>
          <a:p>
            <a:pPr marL="0" marR="0" lvl="0" indent="0" fontAlgn="base">
              <a:lnSpc>
                <a:spcPct val="10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Célcsoport: 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18–25 éves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egyetemisták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akik érték-alapú párkapcsolatot keresnek.</a:t>
            </a:r>
          </a:p>
          <a:p>
            <a:pPr marL="0" marR="0" lvl="0" indent="0" fontAlgn="base">
              <a:lnSpc>
                <a:spcPct val="10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Hatás: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Nagyobb esély 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valódi,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tartós kapcsolatok </a:t>
            </a:r>
            <a:r>
              <a:rPr lang="hu-HU" alt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kialakulására.</a:t>
            </a:r>
          </a:p>
        </p:txBody>
      </p:sp>
    </p:spTree>
    <p:extLst>
      <p:ext uri="{BB962C8B-B14F-4D97-AF65-F5344CB8AC3E}">
        <p14:creationId xmlns:p14="http://schemas.microsoft.com/office/powerpoint/2010/main" val="312242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3CEBE-A8A6-6066-A859-9CC90611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Képek az applikációról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9B823C-5847-E043-2237-3C77D367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48" y="1553673"/>
            <a:ext cx="3263495" cy="489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69C7D-CAF7-4269-3C2A-E8A2E213E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64" y="1553673"/>
            <a:ext cx="3263496" cy="489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4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782435-5D30-E481-BD38-2787DD5D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751"/>
            <a:ext cx="10515600" cy="1358020"/>
          </a:xfrm>
        </p:spPr>
        <p:txBody>
          <a:bodyPr>
            <a:noAutofit/>
          </a:bodyPr>
          <a:lstStyle/>
          <a:p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Projekt leírása</a:t>
            </a:r>
            <a:br>
              <a:rPr lang="hu-HU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hu-HU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8CE0CE-C6E1-E924-ABF0-6243DFEDF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62584" cy="43126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spcBef>
                <a:spcPts val="3000"/>
              </a:spcBef>
            </a:pPr>
            <a:r>
              <a:rPr lang="hu-HU" sz="25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Projekt címe:</a:t>
            </a:r>
            <a:r>
              <a:rPr lang="hu-HU" sz="25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hu-HU" sz="25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Uni.Love</a:t>
            </a:r>
            <a:r>
              <a:rPr lang="hu-HU" sz="25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– </a:t>
            </a:r>
            <a:r>
              <a:rPr lang="hu-HU" sz="25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Érték-alapú</a:t>
            </a:r>
            <a:r>
              <a:rPr lang="hu-HU" sz="25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randiapplikáció fejlesztése</a:t>
            </a:r>
          </a:p>
          <a:p>
            <a:pPr>
              <a:lnSpc>
                <a:spcPct val="160000"/>
              </a:lnSpc>
              <a:spcBef>
                <a:spcPts val="3000"/>
              </a:spcBef>
            </a:pPr>
            <a:r>
              <a:rPr lang="hu-HU" sz="25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Projekt típusa: </a:t>
            </a:r>
            <a:r>
              <a:rPr lang="hu-HU" sz="25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Szoftverfejlesztés (mobil alkalmazás)</a:t>
            </a:r>
          </a:p>
          <a:p>
            <a:pPr>
              <a:lnSpc>
                <a:spcPct val="160000"/>
              </a:lnSpc>
              <a:spcBef>
                <a:spcPts val="3000"/>
              </a:spcBef>
            </a:pPr>
            <a:r>
              <a:rPr lang="hu-HU" sz="25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Célcsoport:</a:t>
            </a:r>
            <a:r>
              <a:rPr lang="hu-HU" sz="25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18–25 éves </a:t>
            </a:r>
            <a:r>
              <a:rPr lang="hu-HU" sz="25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fiatal egyetemisták</a:t>
            </a:r>
            <a:r>
              <a:rPr lang="hu-HU" sz="25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akik értékalapú, </a:t>
            </a:r>
            <a:r>
              <a:rPr lang="hu-HU" sz="25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mélyebb kapcsolatokra</a:t>
            </a:r>
            <a:r>
              <a:rPr lang="hu-HU" sz="25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vágynak.</a:t>
            </a:r>
          </a:p>
        </p:txBody>
      </p:sp>
    </p:spTree>
    <p:extLst>
      <p:ext uri="{BB962C8B-B14F-4D97-AF65-F5344CB8AC3E}">
        <p14:creationId xmlns:p14="http://schemas.microsoft.com/office/powerpoint/2010/main" val="1297746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2495-BA5E-5D98-1220-946F392E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84725B-13FC-9DA2-2A32-F1D18A359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241" y="413562"/>
            <a:ext cx="10337376" cy="1017702"/>
          </a:xfrm>
        </p:spPr>
        <p:txBody>
          <a:bodyPr anchor="t">
            <a:noAutofit/>
          </a:bodyPr>
          <a:lstStyle/>
          <a:p>
            <a:pPr algn="l"/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Pályázati kiírás bemutatása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E8F0CE1-8640-D62B-A590-13084DBA6DF0}"/>
              </a:ext>
            </a:extLst>
          </p:cNvPr>
          <p:cNvSpPr txBox="1"/>
          <p:nvPr/>
        </p:nvSpPr>
        <p:spPr>
          <a:xfrm>
            <a:off x="1055801" y="2046066"/>
            <a:ext cx="96363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fontAlgn="base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u-HU" altLang="hu-HU" sz="2000" u="sng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Címe: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hu-HU" altLang="hu-HU" sz="2000" u="sng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Hungarian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Startup University Program – 2025</a:t>
            </a:r>
          </a:p>
          <a:p>
            <a:pPr marL="342900" indent="-342900" fontAlgn="base"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u-HU" altLang="hu-HU" sz="2000" u="sng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Pályázati kiírás kódszáma: STARTUP-2025-HSUP</a:t>
            </a:r>
            <a:endParaRPr lang="hu-HU" sz="2000" u="sng" cap="small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342900" indent="-342900" fontAlgn="base"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u-HU" altLang="hu-HU" sz="2000" u="sng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Kiíró szervezet: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Nemzeti Innovációs Ügynökség Nonprofit Zrt.</a:t>
            </a:r>
            <a:endParaRPr lang="hu-HU" sz="20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342900" marR="0" lvl="0" indent="-342900" fontAlgn="base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u-HU" altLang="hu-HU" sz="2000" u="sng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Beadási határidő: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2025. április 11.</a:t>
            </a:r>
            <a:endParaRPr lang="hu-HU" sz="20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342900" indent="-342900" fontAlgn="base"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u-HU" altLang="hu-HU" sz="2000" u="sng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Pályázat futamideje: 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2025. február 1. – 2025. június 30.</a:t>
            </a:r>
          </a:p>
          <a:p>
            <a:pPr marL="342900" indent="-342900" fontAlgn="base"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u-HU" altLang="hu-HU" sz="2000" u="sng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Cél:</a:t>
            </a:r>
            <a:r>
              <a:rPr lang="hu-HU" alt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A hazai egyetemisták innovációs és vállalkozói kedvének ösztönzése, valamint az általuk indított innovatív vállalkozások számának növelése.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F3BC763-35AF-21B2-B93F-147F69A59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0F1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6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08ADA7-A1C1-6C48-5598-504C3A742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2813" cy="1325563"/>
          </a:xfrm>
        </p:spPr>
        <p:txBody>
          <a:bodyPr>
            <a:normAutofit/>
          </a:bodyPr>
          <a:lstStyle/>
          <a:p>
            <a:r>
              <a:rPr lang="hu-HU" sz="4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Indokolás, illeszkedés a pályázathoz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37A143-7E26-4512-88CA-2E73932D3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projekt szorosan illeszkedik a </a:t>
            </a:r>
            <a:r>
              <a:rPr lang="hu-HU" sz="2000" cap="small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Hungarian</a:t>
            </a: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Startup University Program célkitűzéseihez, mivel:</a:t>
            </a:r>
          </a:p>
          <a:p>
            <a:pPr marL="342900" indent="-342900">
              <a:spcBef>
                <a:spcPts val="3000"/>
              </a:spcBef>
              <a:buFont typeface="Wingdings" panose="05000000000000000000" pitchFamily="2" charset="2"/>
              <a:buChar char="ü"/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Innováció: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Az alkalmazás egyedi AI alapú algoritmusokat alkalmaz a párkeresésben, ami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újszerű megközelítést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jelent a piacon.</a:t>
            </a:r>
          </a:p>
          <a:p>
            <a:pPr marL="342900" indent="-342900">
              <a:spcBef>
                <a:spcPts val="3000"/>
              </a:spcBef>
              <a:buFont typeface="Wingdings" panose="05000000000000000000" pitchFamily="2" charset="2"/>
              <a:buChar char="ü"/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Vállalkozói szemlélet: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Az egyetemi hallgatók bevonásával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ösztönzi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a fiatalok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vállalkozói kedvét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és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innovációs készségeit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.</a:t>
            </a:r>
          </a:p>
          <a:p>
            <a:pPr marL="342900" indent="-342900">
              <a:spcBef>
                <a:spcPts val="3000"/>
              </a:spcBef>
              <a:buFont typeface="Wingdings" panose="05000000000000000000" pitchFamily="2" charset="2"/>
              <a:buChar char="ü"/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Piaci igény: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fiatal felnőttek körében egyre növekvő igény mutatkozik az online társkereső alkalmazások iránt, így a projekt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releváns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és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időszerű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6368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89CC13-D364-298E-8D6A-3E80833C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Piaci Megvalósíthatóság</a:t>
            </a:r>
            <a:br>
              <a:rPr lang="hu-HU" sz="1050" b="0" i="0" dirty="0">
                <a:solidFill>
                  <a:srgbClr val="F8FAFF"/>
                </a:solidFill>
                <a:effectLst/>
                <a:latin typeface="DeepSeek-CJK-patch"/>
              </a:rPr>
            </a:br>
            <a:endParaRPr lang="hu-HU" sz="2400" b="0" i="0" dirty="0">
              <a:effectLst/>
              <a:latin typeface="DeepSeek-CJK-patch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CAA46D-D5D3-E998-2B33-8184E055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07278"/>
          </a:xfrm>
        </p:spPr>
        <p:txBody>
          <a:bodyPr>
            <a:normAutofit/>
          </a:bodyPr>
          <a:lstStyle/>
          <a:p>
            <a:pPr>
              <a:lnSpc>
                <a:spcPts val="2143"/>
              </a:lnSpc>
              <a:spcBef>
                <a:spcPts val="2400"/>
              </a:spcBef>
              <a:spcAft>
                <a:spcPts val="1029"/>
              </a:spcAft>
            </a:pPr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Célközönség: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18-25 éves magyar egyetemisták (~200.000 fős potenciális célközönség)</a:t>
            </a:r>
          </a:p>
          <a:p>
            <a:pPr>
              <a:lnSpc>
                <a:spcPts val="2143"/>
              </a:lnSpc>
              <a:spcBef>
                <a:spcPts val="2400"/>
              </a:spcBef>
              <a:spcAft>
                <a:spcPts val="1029"/>
              </a:spcAft>
            </a:pPr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Piaci igény: 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Erős </a:t>
            </a:r>
            <a:r>
              <a:rPr lang="hu-HU" sz="24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digitalizációs trend 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az egyetemisták körében, közösségi igény.</a:t>
            </a:r>
          </a:p>
          <a:p>
            <a:pPr>
              <a:lnSpc>
                <a:spcPts val="2143"/>
              </a:lnSpc>
              <a:spcBef>
                <a:spcPts val="2400"/>
              </a:spcBef>
              <a:spcAft>
                <a:spcPts val="1029"/>
              </a:spcAft>
            </a:pPr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Egyediség: </a:t>
            </a:r>
            <a:r>
              <a:rPr lang="hu-HU" sz="24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Az országban első 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ilyen applikáció kifejezetten egyetemistáknak.</a:t>
            </a:r>
          </a:p>
        </p:txBody>
      </p:sp>
    </p:spTree>
    <p:extLst>
      <p:ext uri="{BB962C8B-B14F-4D97-AF65-F5344CB8AC3E}">
        <p14:creationId xmlns:p14="http://schemas.microsoft.com/office/powerpoint/2010/main" val="1854333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46F8-D0D5-E22F-8490-C2CAE1B3F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4FF390-EC61-467E-2BA7-EB80B989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Versenyképesség</a:t>
            </a:r>
            <a:b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</a:br>
            <a:br>
              <a:rPr lang="hu-HU" sz="1050" b="0" i="0" dirty="0">
                <a:effectLst/>
                <a:latin typeface="DeepSeek-CJK-patch"/>
              </a:rPr>
            </a:br>
            <a:endParaRPr lang="hu-HU" sz="2400" b="0" i="0" dirty="0">
              <a:effectLst/>
              <a:latin typeface="DeepSeek-CJK-patch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3E64C6-9D2C-E338-1ACB-A215B4944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182"/>
            <a:ext cx="10515600" cy="5246482"/>
          </a:xfrm>
        </p:spPr>
        <p:txBody>
          <a:bodyPr>
            <a:normAutofit/>
          </a:bodyPr>
          <a:lstStyle/>
          <a:p>
            <a:pPr marL="0" indent="0">
              <a:lnSpc>
                <a:spcPts val="2143"/>
              </a:lnSpc>
              <a:spcBef>
                <a:spcPts val="1200"/>
              </a:spcBef>
              <a:spcAft>
                <a:spcPts val="300"/>
              </a:spcAft>
              <a:buNone/>
            </a:pP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Erősségek:</a:t>
            </a:r>
          </a:p>
          <a:p>
            <a:pPr marL="342900" lvl="1" indent="-342900">
              <a:lnSpc>
                <a:spcPts val="2143"/>
              </a:lnSpc>
              <a:spcBef>
                <a:spcPts val="1200"/>
              </a:spcBef>
              <a:spcAft>
                <a:spcPts val="1029"/>
              </a:spcAft>
            </a:pP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Ingyenes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elérhetőség</a:t>
            </a:r>
          </a:p>
          <a:p>
            <a:pPr marL="342900" lvl="1" indent="-342900">
              <a:lnSpc>
                <a:spcPts val="2143"/>
              </a:lnSpc>
              <a:spcBef>
                <a:spcPts val="1200"/>
              </a:spcBef>
              <a:spcAft>
                <a:spcPts val="1029"/>
              </a:spcAft>
            </a:pP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Egyszerű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felhasználóbarát felület</a:t>
            </a:r>
          </a:p>
          <a:p>
            <a:pPr marL="342900" lvl="1" indent="-342900">
              <a:lnSpc>
                <a:spcPts val="2143"/>
              </a:lnSpc>
              <a:spcBef>
                <a:spcPts val="1200"/>
              </a:spcBef>
              <a:spcAft>
                <a:spcPts val="1029"/>
              </a:spcAft>
            </a:pP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Egyedi AI alapú algoritmus értékek és érdeklődési körök alapján</a:t>
            </a:r>
          </a:p>
          <a:p>
            <a:pPr marL="0" indent="0">
              <a:lnSpc>
                <a:spcPts val="2143"/>
              </a:lnSpc>
              <a:spcBef>
                <a:spcPts val="1200"/>
              </a:spcBef>
              <a:spcAft>
                <a:spcPts val="1029"/>
              </a:spcAft>
              <a:buNone/>
            </a:pP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Versenyelőny: </a:t>
            </a:r>
          </a:p>
          <a:p>
            <a:pPr>
              <a:lnSpc>
                <a:spcPts val="2143"/>
              </a:lnSpc>
              <a:spcBef>
                <a:spcPts val="1200"/>
              </a:spcBef>
              <a:spcAft>
                <a:spcPts val="1029"/>
              </a:spcAft>
            </a:pP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Helyspecifikus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megközelítés, egyetemi közösségre fókuszálás</a:t>
            </a:r>
          </a:p>
          <a:p>
            <a:pPr marL="0" indent="0">
              <a:spcBef>
                <a:spcPts val="1200"/>
              </a:spcBef>
              <a:spcAft>
                <a:spcPts val="1029"/>
              </a:spcAft>
              <a:buNone/>
            </a:pP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Kockázatok:</a:t>
            </a:r>
          </a:p>
          <a:p>
            <a:pPr>
              <a:lnSpc>
                <a:spcPts val="2143"/>
              </a:lnSpc>
              <a:spcBef>
                <a:spcPts val="1200"/>
              </a:spcBef>
              <a:spcAft>
                <a:spcPts val="1029"/>
              </a:spcAft>
            </a:pP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Korlátozott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kezdeti felhasználóbázis</a:t>
            </a:r>
          </a:p>
          <a:p>
            <a:pPr>
              <a:lnSpc>
                <a:spcPts val="2143"/>
              </a:lnSpc>
              <a:spcBef>
                <a:spcPts val="1200"/>
              </a:spcBef>
              <a:spcAft>
                <a:spcPts val="1029"/>
              </a:spcAft>
            </a:pP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Marketing kihívások (</a:t>
            </a: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korlátozott költségvetés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>
              <a:lnSpc>
                <a:spcPts val="2143"/>
              </a:lnSpc>
              <a:spcBef>
                <a:spcPts val="1200"/>
              </a:spcBef>
              <a:spcAft>
                <a:spcPts val="1029"/>
              </a:spcAft>
            </a:pP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Konkurencia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más randiapplikációkkal</a:t>
            </a:r>
          </a:p>
        </p:txBody>
      </p:sp>
    </p:spTree>
    <p:extLst>
      <p:ext uri="{BB962C8B-B14F-4D97-AF65-F5344CB8AC3E}">
        <p14:creationId xmlns:p14="http://schemas.microsoft.com/office/powerpoint/2010/main" val="2956956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58F0E-FBB8-CA83-44FC-42FFF34CA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A99DE7-E46F-38FC-E3F1-F91C57DC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1029"/>
              </a:spcAft>
            </a:pPr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Technikai Megvalósíthatóság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2464FA-2327-7FD6-BDA4-15AF3813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spcBef>
                <a:spcPts val="1372"/>
              </a:spcBef>
              <a:spcAft>
                <a:spcPts val="1029"/>
              </a:spcAft>
              <a:buNone/>
            </a:pP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Fejlesztési Keretek:</a:t>
            </a:r>
          </a:p>
          <a:p>
            <a:pPr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Technológiai </a:t>
            </a:r>
            <a:r>
              <a:rPr lang="hu-HU" sz="2200" cap="small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stack</a:t>
            </a: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: </a:t>
            </a:r>
            <a:r>
              <a:rPr lang="hu-HU" sz="2200" u="sng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React</a:t>
            </a: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hu-HU" sz="2200" u="sng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Native</a:t>
            </a: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vagy </a:t>
            </a:r>
            <a:r>
              <a:rPr lang="hu-HU" sz="2200" u="sng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Flutter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keretrendszer használata</a:t>
            </a:r>
          </a:p>
          <a:p>
            <a:pPr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Backend: 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Skálázható </a:t>
            </a: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felhőalapú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megoldás (AWS, </a:t>
            </a:r>
            <a:r>
              <a:rPr lang="hu-HU" sz="22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Firebase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Adatvédelem: </a:t>
            </a: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GDPR-kompatibilis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adatkezelés</a:t>
            </a:r>
          </a:p>
          <a:p>
            <a:pPr marL="0" indent="0">
              <a:spcBef>
                <a:spcPts val="1372"/>
              </a:spcBef>
              <a:spcAft>
                <a:spcPts val="1029"/>
              </a:spcAft>
              <a:buNone/>
            </a:pP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Erőforrások:</a:t>
            </a:r>
          </a:p>
          <a:p>
            <a:pPr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Csapat: 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5 fős fejlesztőcsapat (backend, frontend, UX/UI, projektmenedzser)</a:t>
            </a:r>
          </a:p>
          <a:p>
            <a:pPr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Szaktudás: 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Megfelelő </a:t>
            </a: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informatikai háttér 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megléte a csapatban</a:t>
            </a:r>
          </a:p>
          <a:p>
            <a:pPr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hu-HU" sz="22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Eszközök: </a:t>
            </a: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Elérhető </a:t>
            </a:r>
            <a:r>
              <a:rPr lang="hu-HU" sz="22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fejlesztői eszközök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endParaRPr lang="hu-HU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425835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87E597-137F-D4C3-D251-380B507D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5C776F-5E5A-81ED-3D5C-3BFEB2B2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524"/>
            <a:ext cx="10515600" cy="4774351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  <a:buNone/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projekt célja egy olyan randiapplikáció fejlesztése, amely:</a:t>
            </a:r>
          </a:p>
          <a:p>
            <a:pPr>
              <a:spcBef>
                <a:spcPts val="1800"/>
              </a:spcBef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Specifikus (</a:t>
            </a:r>
            <a:r>
              <a:rPr lang="hu-HU" sz="2000" cap="small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Specific</a:t>
            </a: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):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Egyedi, AI alapú algoritmusokkal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párosítja a felhasználókat az érdeklődési körök és értékrendek alapján.</a:t>
            </a:r>
          </a:p>
          <a:p>
            <a:pPr>
              <a:spcBef>
                <a:spcPts val="1800"/>
              </a:spcBef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Mérhető (</a:t>
            </a:r>
            <a:r>
              <a:rPr lang="hu-HU" sz="2000" cap="small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Measurable</a:t>
            </a: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):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fejlesztés végére egy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működőképes MVP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(Minimum </a:t>
            </a:r>
            <a:r>
              <a:rPr lang="hu-HU" sz="20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Viable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hu-HU" sz="20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Product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) létrehozása, legalább 100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tesztfelhasználó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bevonásával.</a:t>
            </a:r>
          </a:p>
          <a:p>
            <a:pPr>
              <a:spcBef>
                <a:spcPts val="1800"/>
              </a:spcBef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Elérhető (</a:t>
            </a:r>
            <a:r>
              <a:rPr lang="hu-HU" sz="2000" cap="small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Achievable</a:t>
            </a: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):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 5 fős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fejlesztőcsapat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bevonásával,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agilis módszertan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alkalmazásával, heti két találkozóval.</a:t>
            </a:r>
          </a:p>
          <a:p>
            <a:pPr>
              <a:spcBef>
                <a:spcPts val="1800"/>
              </a:spcBef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Releváns (</a:t>
            </a:r>
            <a:r>
              <a:rPr lang="hu-HU" sz="2000" cap="small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Relevant</a:t>
            </a: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):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digitális társkereső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piac igényeire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reagálva, a fiatal felnőttek körében egyre növekvő online ismerkedési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trendekhez igazodva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Időhöz kötött (Time-</a:t>
            </a:r>
            <a:r>
              <a:rPr lang="hu-HU" sz="2000" cap="small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bound</a:t>
            </a: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):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projekt megvalósítása 2025. február 1. és 2025. június 30. között.</a:t>
            </a:r>
          </a:p>
          <a:p>
            <a:endParaRPr lang="hu-HU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14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94D831-DA0F-A0AA-6244-22B96CCE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Bevételi Modellek</a:t>
            </a:r>
            <a:br>
              <a:rPr lang="hu-HU" b="0" i="0" dirty="0">
                <a:solidFill>
                  <a:srgbClr val="F8FAFF"/>
                </a:solidFill>
                <a:effectLst/>
                <a:latin typeface="DeepSeek-CJK-patch"/>
              </a:rPr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86714FB-3D5D-13D9-CEEC-0420AE53E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26782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143"/>
              </a:lnSpc>
              <a:spcBef>
                <a:spcPts val="30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Ingyenes alapmodell (kezdeti stratégia)</a:t>
            </a:r>
          </a:p>
          <a:p>
            <a:pPr marL="457200" indent="-457200">
              <a:lnSpc>
                <a:spcPts val="2143"/>
              </a:lnSpc>
              <a:spcBef>
                <a:spcPts val="30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Prémium szolgáltatások (pl. további párosítási lehetőségek)</a:t>
            </a:r>
          </a:p>
          <a:p>
            <a:pPr marL="457200" indent="-457200">
              <a:lnSpc>
                <a:spcPts val="2143"/>
              </a:lnSpc>
              <a:spcBef>
                <a:spcPts val="30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Együttműködések (egyetemi események, helyi vállalkozások)</a:t>
            </a:r>
          </a:p>
        </p:txBody>
      </p:sp>
    </p:spTree>
    <p:extLst>
      <p:ext uri="{BB962C8B-B14F-4D97-AF65-F5344CB8AC3E}">
        <p14:creationId xmlns:p14="http://schemas.microsoft.com/office/powerpoint/2010/main" val="318332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3"/>
          <p:cNvSpPr txBox="1"/>
          <p:nvPr/>
        </p:nvSpPr>
        <p:spPr>
          <a:xfrm>
            <a:off x="431800" y="191214"/>
            <a:ext cx="113283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Century Gothic"/>
                <a:cs typeface="Posterama" panose="020B0504020200020000" pitchFamily="34" charset="0"/>
                <a:sym typeface="Century Gothic"/>
              </a:rPr>
              <a:t>Tevékenység</a:t>
            </a:r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Century Gothic"/>
                <a:cs typeface="Posterama" panose="020B0504020200020000" pitchFamily="34" charset="0"/>
                <a:sym typeface="Century Gothic"/>
              </a:rPr>
              <a:t>-felelős</a:t>
            </a:r>
            <a:r>
              <a:rPr lang="en-ID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Century Gothic"/>
                <a:cs typeface="Posterama" panose="020B0504020200020000" pitchFamily="34" charset="0"/>
                <a:sym typeface="Century Gothic"/>
              </a:rPr>
              <a:t> mátrix</a:t>
            </a:r>
            <a:endParaRPr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ea typeface="Century Gothic"/>
              <a:cs typeface="Posterama" panose="020B0504020200020000" pitchFamily="34" charset="0"/>
              <a:sym typeface="Century Gothic"/>
            </a:endParaRPr>
          </a:p>
        </p:txBody>
      </p:sp>
      <p:graphicFrame>
        <p:nvGraphicFramePr>
          <p:cNvPr id="657" name="Google Shape;657;p13"/>
          <p:cNvGraphicFramePr/>
          <p:nvPr>
            <p:extLst>
              <p:ext uri="{D42A27DB-BD31-4B8C-83A1-F6EECF244321}">
                <p14:modId xmlns:p14="http://schemas.microsoft.com/office/powerpoint/2010/main" val="591140986"/>
              </p:ext>
            </p:extLst>
          </p:nvPr>
        </p:nvGraphicFramePr>
        <p:xfrm>
          <a:off x="61921" y="1209776"/>
          <a:ext cx="9621375" cy="4083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8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Szemán László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7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Barnai Balázs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7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Nagy Ádám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7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Deme Zsolt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7568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Szoftverek beszerzése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Fejlesztés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hu-HU" sz="20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Design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ID" sz="20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Tesztelés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Marketing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8" name="Google Shape;658;p13"/>
          <p:cNvSpPr/>
          <p:nvPr/>
        </p:nvSpPr>
        <p:spPr>
          <a:xfrm>
            <a:off x="10472877" y="2757488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695" h="695" extrusionOk="0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9" name="Google Shape;659;p13"/>
          <p:cNvSpPr/>
          <p:nvPr/>
        </p:nvSpPr>
        <p:spPr>
          <a:xfrm>
            <a:off x="10463352" y="343442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13"/>
          <p:cNvSpPr/>
          <p:nvPr/>
        </p:nvSpPr>
        <p:spPr>
          <a:xfrm>
            <a:off x="10463352" y="479373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661" name="Google Shape;661;p13"/>
          <p:cNvGraphicFramePr/>
          <p:nvPr>
            <p:extLst>
              <p:ext uri="{D42A27DB-BD31-4B8C-83A1-F6EECF244321}">
                <p14:modId xmlns:p14="http://schemas.microsoft.com/office/powerpoint/2010/main" val="2908047548"/>
              </p:ext>
            </p:extLst>
          </p:nvPr>
        </p:nvGraphicFramePr>
        <p:xfrm>
          <a:off x="9683296" y="1209777"/>
          <a:ext cx="2146400" cy="449529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9149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Ecsegi-Tóth Bence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75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8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8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9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3" name="Google Shape;663;p13"/>
          <p:cNvSpPr/>
          <p:nvPr/>
        </p:nvSpPr>
        <p:spPr>
          <a:xfrm>
            <a:off x="2914638" y="412161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4" name="Google Shape;664;p13"/>
          <p:cNvSpPr/>
          <p:nvPr/>
        </p:nvSpPr>
        <p:spPr>
          <a:xfrm>
            <a:off x="4810706" y="271775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5" name="Google Shape;665;p13"/>
          <p:cNvSpPr/>
          <p:nvPr/>
        </p:nvSpPr>
        <p:spPr>
          <a:xfrm>
            <a:off x="10606227" y="411408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7" name="Google Shape;667;p13"/>
          <p:cNvSpPr/>
          <p:nvPr/>
        </p:nvSpPr>
        <p:spPr>
          <a:xfrm>
            <a:off x="2914638" y="276498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9" name="Google Shape;669;p13"/>
          <p:cNvSpPr/>
          <p:nvPr/>
        </p:nvSpPr>
        <p:spPr>
          <a:xfrm>
            <a:off x="6669930" y="337184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0" name="Google Shape;670;p13"/>
          <p:cNvSpPr/>
          <p:nvPr/>
        </p:nvSpPr>
        <p:spPr>
          <a:xfrm>
            <a:off x="8562039" y="480228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1" name="Google Shape;671;p13"/>
          <p:cNvSpPr/>
          <p:nvPr/>
        </p:nvSpPr>
        <p:spPr>
          <a:xfrm>
            <a:off x="8537263" y="275748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2" name="Google Shape;672;p13"/>
          <p:cNvSpPr/>
          <p:nvPr/>
        </p:nvSpPr>
        <p:spPr>
          <a:xfrm>
            <a:off x="10668903" y="474612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674" name="Google Shape;674;p13"/>
          <p:cNvGraphicFramePr/>
          <p:nvPr>
            <p:extLst>
              <p:ext uri="{D42A27DB-BD31-4B8C-83A1-F6EECF244321}">
                <p14:modId xmlns:p14="http://schemas.microsoft.com/office/powerpoint/2010/main" val="1318385326"/>
              </p:ext>
            </p:extLst>
          </p:nvPr>
        </p:nvGraphicFramePr>
        <p:xfrm>
          <a:off x="1896071" y="5275382"/>
          <a:ext cx="9933625" cy="68687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0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68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5" name="Google Shape;675;p13"/>
          <p:cNvGraphicFramePr/>
          <p:nvPr>
            <p:extLst>
              <p:ext uri="{D42A27DB-BD31-4B8C-83A1-F6EECF244321}">
                <p14:modId xmlns:p14="http://schemas.microsoft.com/office/powerpoint/2010/main" val="154178101"/>
              </p:ext>
            </p:extLst>
          </p:nvPr>
        </p:nvGraphicFramePr>
        <p:xfrm>
          <a:off x="61921" y="5251055"/>
          <a:ext cx="1834150" cy="701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59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Pénzügyi folyamatok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6" name="Google Shape;676;p13"/>
          <p:cNvSpPr/>
          <p:nvPr/>
        </p:nvSpPr>
        <p:spPr>
          <a:xfrm>
            <a:off x="6665035" y="477650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13"/>
          <p:cNvSpPr/>
          <p:nvPr/>
        </p:nvSpPr>
        <p:spPr>
          <a:xfrm>
            <a:off x="2914638" y="21432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13"/>
          <p:cNvSpPr/>
          <p:nvPr/>
        </p:nvSpPr>
        <p:spPr>
          <a:xfrm>
            <a:off x="6665035" y="546338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9" name="Google Shape;679;p13"/>
          <p:cNvSpPr/>
          <p:nvPr/>
        </p:nvSpPr>
        <p:spPr>
          <a:xfrm>
            <a:off x="4822275" y="480206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13"/>
          <p:cNvSpPr/>
          <p:nvPr/>
        </p:nvSpPr>
        <p:spPr>
          <a:xfrm>
            <a:off x="8562039" y="542828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" name="Google Shape;675;p13">
            <a:extLst>
              <a:ext uri="{FF2B5EF4-FFF2-40B4-BE49-F238E27FC236}">
                <a16:creationId xmlns:a16="http://schemas.microsoft.com/office/drawing/2014/main" id="{CB7CDE0A-7F75-6FEF-202D-2DDA0C910B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6248832"/>
              </p:ext>
            </p:extLst>
          </p:nvPr>
        </p:nvGraphicFramePr>
        <p:xfrm>
          <a:off x="61921" y="5952105"/>
          <a:ext cx="1834150" cy="47459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59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20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Felelős</a:t>
                      </a:r>
                      <a:endParaRPr sz="20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674;p13">
            <a:extLst>
              <a:ext uri="{FF2B5EF4-FFF2-40B4-BE49-F238E27FC236}">
                <a16:creationId xmlns:a16="http://schemas.microsoft.com/office/drawing/2014/main" id="{CF99156D-9C7E-12BF-D75A-DEA2651E6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9916879"/>
              </p:ext>
            </p:extLst>
          </p:nvPr>
        </p:nvGraphicFramePr>
        <p:xfrm>
          <a:off x="1896071" y="5776709"/>
          <a:ext cx="9933625" cy="68687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0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68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Google Shape;664;p13">
            <a:extLst>
              <a:ext uri="{FF2B5EF4-FFF2-40B4-BE49-F238E27FC236}">
                <a16:creationId xmlns:a16="http://schemas.microsoft.com/office/drawing/2014/main" id="{7A516A9A-F532-5EE0-4D78-00D262F6FE0D}"/>
              </a:ext>
            </a:extLst>
          </p:cNvPr>
          <p:cNvSpPr/>
          <p:nvPr/>
        </p:nvSpPr>
        <p:spPr>
          <a:xfrm>
            <a:off x="4794804" y="595135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" name="Google Shape;664;p13">
            <a:extLst>
              <a:ext uri="{FF2B5EF4-FFF2-40B4-BE49-F238E27FC236}">
                <a16:creationId xmlns:a16="http://schemas.microsoft.com/office/drawing/2014/main" id="{E486E926-1BA8-9832-3266-F6514854C6DB}"/>
              </a:ext>
            </a:extLst>
          </p:cNvPr>
          <p:cNvSpPr/>
          <p:nvPr/>
        </p:nvSpPr>
        <p:spPr>
          <a:xfrm>
            <a:off x="10613621" y="598011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>
          <a:extLst>
            <a:ext uri="{FF2B5EF4-FFF2-40B4-BE49-F238E27FC236}">
              <a16:creationId xmlns:a16="http://schemas.microsoft.com/office/drawing/2014/main" id="{0845CF1E-BB28-95E0-6BED-E9E61899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3">
            <a:extLst>
              <a:ext uri="{FF2B5EF4-FFF2-40B4-BE49-F238E27FC236}">
                <a16:creationId xmlns:a16="http://schemas.microsoft.com/office/drawing/2014/main" id="{FD559D2C-D1DB-C545-E04B-5A4A6196EDAC}"/>
              </a:ext>
            </a:extLst>
          </p:cNvPr>
          <p:cNvSpPr txBox="1"/>
          <p:nvPr/>
        </p:nvSpPr>
        <p:spPr>
          <a:xfrm>
            <a:off x="431800" y="191214"/>
            <a:ext cx="113283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Century Gothic"/>
                <a:cs typeface="Posterama" panose="020B0504020200020000" pitchFamily="34" charset="0"/>
                <a:sym typeface="Century Gothic"/>
              </a:rPr>
              <a:t>Képesség-szakember </a:t>
            </a:r>
            <a:r>
              <a:rPr lang="en-ID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Century Gothic"/>
                <a:cs typeface="Posterama" panose="020B0504020200020000" pitchFamily="34" charset="0"/>
                <a:sym typeface="Century Gothic"/>
              </a:rPr>
              <a:t> mátrix</a:t>
            </a:r>
            <a:endParaRPr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ea typeface="Century Gothic"/>
              <a:cs typeface="Posterama" panose="020B0504020200020000" pitchFamily="34" charset="0"/>
              <a:sym typeface="Century Gothic"/>
            </a:endParaRPr>
          </a:p>
        </p:txBody>
      </p:sp>
      <p:graphicFrame>
        <p:nvGraphicFramePr>
          <p:cNvPr id="657" name="Google Shape;657;p13">
            <a:extLst>
              <a:ext uri="{FF2B5EF4-FFF2-40B4-BE49-F238E27FC236}">
                <a16:creationId xmlns:a16="http://schemas.microsoft.com/office/drawing/2014/main" id="{042BE4BE-0ABF-98DC-FF06-1CA89EB4A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712507"/>
              </p:ext>
            </p:extLst>
          </p:nvPr>
        </p:nvGraphicFramePr>
        <p:xfrm>
          <a:off x="61921" y="1209776"/>
          <a:ext cx="9621375" cy="40225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8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4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8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hu-HU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Szemán László</a:t>
                      </a:r>
                      <a:endParaRPr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7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hu-HU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Barnai Balázs</a:t>
                      </a:r>
                      <a:endParaRPr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7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hu-HU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Nagy Ádám</a:t>
                      </a:r>
                      <a:endParaRPr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7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hu-HU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Deme Zsolt</a:t>
                      </a:r>
                      <a:endParaRPr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7568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8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Szociális</a:t>
                      </a:r>
                      <a:r>
                        <a:rPr lang="en-ID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Képességek</a:t>
                      </a:r>
                      <a:endParaRPr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8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Szépség</a:t>
                      </a:r>
                      <a:r>
                        <a:rPr lang="hu-HU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-</a:t>
                      </a:r>
                      <a:r>
                        <a:rPr lang="en-ID" sz="18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érzet</a:t>
                      </a:r>
                      <a:endParaRPr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ID" sz="18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Vezetés</a:t>
                      </a:r>
                      <a:endParaRPr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ID" sz="18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Tesztelés</a:t>
                      </a:r>
                      <a:endParaRPr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ID" sz="18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Fejlesztés</a:t>
                      </a:r>
                      <a:endParaRPr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8" name="Google Shape;658;p13">
            <a:extLst>
              <a:ext uri="{FF2B5EF4-FFF2-40B4-BE49-F238E27FC236}">
                <a16:creationId xmlns:a16="http://schemas.microsoft.com/office/drawing/2014/main" id="{53BBFAC2-A1B5-5533-92A3-D07E23E9262E}"/>
              </a:ext>
            </a:extLst>
          </p:cNvPr>
          <p:cNvSpPr/>
          <p:nvPr/>
        </p:nvSpPr>
        <p:spPr>
          <a:xfrm>
            <a:off x="10472877" y="2757488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695" h="695" extrusionOk="0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9" name="Google Shape;659;p13">
            <a:extLst>
              <a:ext uri="{FF2B5EF4-FFF2-40B4-BE49-F238E27FC236}">
                <a16:creationId xmlns:a16="http://schemas.microsoft.com/office/drawing/2014/main" id="{83108C29-D126-1F09-3990-953C03DD2D91}"/>
              </a:ext>
            </a:extLst>
          </p:cNvPr>
          <p:cNvSpPr/>
          <p:nvPr/>
        </p:nvSpPr>
        <p:spPr>
          <a:xfrm>
            <a:off x="10463352" y="343442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13">
            <a:extLst>
              <a:ext uri="{FF2B5EF4-FFF2-40B4-BE49-F238E27FC236}">
                <a16:creationId xmlns:a16="http://schemas.microsoft.com/office/drawing/2014/main" id="{317E7C6C-B709-AEFB-A686-378BC5AEEE1E}"/>
              </a:ext>
            </a:extLst>
          </p:cNvPr>
          <p:cNvSpPr/>
          <p:nvPr/>
        </p:nvSpPr>
        <p:spPr>
          <a:xfrm>
            <a:off x="10463352" y="479373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661" name="Google Shape;661;p13">
            <a:extLst>
              <a:ext uri="{FF2B5EF4-FFF2-40B4-BE49-F238E27FC236}">
                <a16:creationId xmlns:a16="http://schemas.microsoft.com/office/drawing/2014/main" id="{08B3118B-A7CC-2A5F-61C3-BC1F8C1773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9129658"/>
              </p:ext>
            </p:extLst>
          </p:nvPr>
        </p:nvGraphicFramePr>
        <p:xfrm>
          <a:off x="9683296" y="1209776"/>
          <a:ext cx="2146400" cy="40225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4300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hu-HU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Ecsegi Tóth Bence</a:t>
                      </a:r>
                      <a:endParaRPr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75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2" name="Google Shape;662;p13">
            <a:extLst>
              <a:ext uri="{FF2B5EF4-FFF2-40B4-BE49-F238E27FC236}">
                <a16:creationId xmlns:a16="http://schemas.microsoft.com/office/drawing/2014/main" id="{D1B355BA-00F6-1F8E-AE0B-58633E4EED66}"/>
              </a:ext>
            </a:extLst>
          </p:cNvPr>
          <p:cNvSpPr/>
          <p:nvPr/>
        </p:nvSpPr>
        <p:spPr>
          <a:xfrm>
            <a:off x="10637565" y="278166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3" name="Google Shape;663;p13">
            <a:extLst>
              <a:ext uri="{FF2B5EF4-FFF2-40B4-BE49-F238E27FC236}">
                <a16:creationId xmlns:a16="http://schemas.microsoft.com/office/drawing/2014/main" id="{47315380-7474-F4CB-C12C-94799E4746FC}"/>
              </a:ext>
            </a:extLst>
          </p:cNvPr>
          <p:cNvSpPr/>
          <p:nvPr/>
        </p:nvSpPr>
        <p:spPr>
          <a:xfrm>
            <a:off x="2914638" y="412161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4" name="Google Shape;664;p13">
            <a:extLst>
              <a:ext uri="{FF2B5EF4-FFF2-40B4-BE49-F238E27FC236}">
                <a16:creationId xmlns:a16="http://schemas.microsoft.com/office/drawing/2014/main" id="{17EDAE2F-D124-1358-1CCB-0BD55096F1CF}"/>
              </a:ext>
            </a:extLst>
          </p:cNvPr>
          <p:cNvSpPr/>
          <p:nvPr/>
        </p:nvSpPr>
        <p:spPr>
          <a:xfrm>
            <a:off x="2914638" y="337186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5" name="Google Shape;665;p13">
            <a:extLst>
              <a:ext uri="{FF2B5EF4-FFF2-40B4-BE49-F238E27FC236}">
                <a16:creationId xmlns:a16="http://schemas.microsoft.com/office/drawing/2014/main" id="{289F1DDE-4C6A-E2FE-4085-3206BC6CA8C0}"/>
              </a:ext>
            </a:extLst>
          </p:cNvPr>
          <p:cNvSpPr/>
          <p:nvPr/>
        </p:nvSpPr>
        <p:spPr>
          <a:xfrm>
            <a:off x="4826740" y="410852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6" name="Google Shape;666;p13">
            <a:extLst>
              <a:ext uri="{FF2B5EF4-FFF2-40B4-BE49-F238E27FC236}">
                <a16:creationId xmlns:a16="http://schemas.microsoft.com/office/drawing/2014/main" id="{128D84F4-D2E3-93E6-3FC9-F2C6F3489754}"/>
              </a:ext>
            </a:extLst>
          </p:cNvPr>
          <p:cNvSpPr/>
          <p:nvPr/>
        </p:nvSpPr>
        <p:spPr>
          <a:xfrm>
            <a:off x="4826740" y="337184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7" name="Google Shape;667;p13">
            <a:extLst>
              <a:ext uri="{FF2B5EF4-FFF2-40B4-BE49-F238E27FC236}">
                <a16:creationId xmlns:a16="http://schemas.microsoft.com/office/drawing/2014/main" id="{970FEDB4-43FE-A410-B992-6B7CA0F11D3C}"/>
              </a:ext>
            </a:extLst>
          </p:cNvPr>
          <p:cNvSpPr/>
          <p:nvPr/>
        </p:nvSpPr>
        <p:spPr>
          <a:xfrm>
            <a:off x="6676693" y="204453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8" name="Google Shape;668;p13">
            <a:extLst>
              <a:ext uri="{FF2B5EF4-FFF2-40B4-BE49-F238E27FC236}">
                <a16:creationId xmlns:a16="http://schemas.microsoft.com/office/drawing/2014/main" id="{AD73567F-2ACC-E4EC-9AA9-47E9B685821B}"/>
              </a:ext>
            </a:extLst>
          </p:cNvPr>
          <p:cNvSpPr/>
          <p:nvPr/>
        </p:nvSpPr>
        <p:spPr>
          <a:xfrm>
            <a:off x="6720008" y="410852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9" name="Google Shape;669;p13">
            <a:extLst>
              <a:ext uri="{FF2B5EF4-FFF2-40B4-BE49-F238E27FC236}">
                <a16:creationId xmlns:a16="http://schemas.microsoft.com/office/drawing/2014/main" id="{D7ED0032-FA4F-1DCA-C95C-B9704A98C34D}"/>
              </a:ext>
            </a:extLst>
          </p:cNvPr>
          <p:cNvSpPr/>
          <p:nvPr/>
        </p:nvSpPr>
        <p:spPr>
          <a:xfrm>
            <a:off x="6720008" y="337184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0" name="Google Shape;670;p13">
            <a:extLst>
              <a:ext uri="{FF2B5EF4-FFF2-40B4-BE49-F238E27FC236}">
                <a16:creationId xmlns:a16="http://schemas.microsoft.com/office/drawing/2014/main" id="{60318E5B-40F6-634B-AA6E-6B34677E7D4B}"/>
              </a:ext>
            </a:extLst>
          </p:cNvPr>
          <p:cNvSpPr/>
          <p:nvPr/>
        </p:nvSpPr>
        <p:spPr>
          <a:xfrm>
            <a:off x="8537263" y="542466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1" name="Google Shape;671;p13">
            <a:extLst>
              <a:ext uri="{FF2B5EF4-FFF2-40B4-BE49-F238E27FC236}">
                <a16:creationId xmlns:a16="http://schemas.microsoft.com/office/drawing/2014/main" id="{AB6B14F7-B52C-4002-3D05-32F9B22CF4BC}"/>
              </a:ext>
            </a:extLst>
          </p:cNvPr>
          <p:cNvSpPr/>
          <p:nvPr/>
        </p:nvSpPr>
        <p:spPr>
          <a:xfrm>
            <a:off x="8537263" y="275748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2" name="Google Shape;672;p13">
            <a:extLst>
              <a:ext uri="{FF2B5EF4-FFF2-40B4-BE49-F238E27FC236}">
                <a16:creationId xmlns:a16="http://schemas.microsoft.com/office/drawing/2014/main" id="{3884ED48-27F2-3C28-4C48-9D12F98F6258}"/>
              </a:ext>
            </a:extLst>
          </p:cNvPr>
          <p:cNvSpPr/>
          <p:nvPr/>
        </p:nvSpPr>
        <p:spPr>
          <a:xfrm>
            <a:off x="10668903" y="474612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3" name="Google Shape;673;p13">
            <a:extLst>
              <a:ext uri="{FF2B5EF4-FFF2-40B4-BE49-F238E27FC236}">
                <a16:creationId xmlns:a16="http://schemas.microsoft.com/office/drawing/2014/main" id="{241D4400-4A62-9AC1-8F0D-EC5DBDECF374}"/>
              </a:ext>
            </a:extLst>
          </p:cNvPr>
          <p:cNvSpPr/>
          <p:nvPr/>
        </p:nvSpPr>
        <p:spPr>
          <a:xfrm>
            <a:off x="10637565" y="20363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674" name="Google Shape;674;p13">
            <a:extLst>
              <a:ext uri="{FF2B5EF4-FFF2-40B4-BE49-F238E27FC236}">
                <a16:creationId xmlns:a16="http://schemas.microsoft.com/office/drawing/2014/main" id="{FB33BF06-4C5C-C496-284C-8DC7D426B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687033"/>
              </p:ext>
            </p:extLst>
          </p:nvPr>
        </p:nvGraphicFramePr>
        <p:xfrm>
          <a:off x="1896071" y="5232326"/>
          <a:ext cx="9933625" cy="6704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44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0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3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5" name="Google Shape;675;p13">
            <a:extLst>
              <a:ext uri="{FF2B5EF4-FFF2-40B4-BE49-F238E27FC236}">
                <a16:creationId xmlns:a16="http://schemas.microsoft.com/office/drawing/2014/main" id="{64A7640E-8E4E-BFA4-87FB-DE34F85D1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971377"/>
              </p:ext>
            </p:extLst>
          </p:nvPr>
        </p:nvGraphicFramePr>
        <p:xfrm>
          <a:off x="61921" y="5232326"/>
          <a:ext cx="1834150" cy="6704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0425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ID" sz="18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Kitartás</a:t>
                      </a:r>
                      <a:endParaRPr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65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6" name="Google Shape;676;p13">
            <a:extLst>
              <a:ext uri="{FF2B5EF4-FFF2-40B4-BE49-F238E27FC236}">
                <a16:creationId xmlns:a16="http://schemas.microsoft.com/office/drawing/2014/main" id="{497A03DE-D67F-D1F8-9A2D-CDE6C70624A4}"/>
              </a:ext>
            </a:extLst>
          </p:cNvPr>
          <p:cNvSpPr/>
          <p:nvPr/>
        </p:nvSpPr>
        <p:spPr>
          <a:xfrm>
            <a:off x="2914638" y="542466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7" name="Google Shape;677;p13">
            <a:extLst>
              <a:ext uri="{FF2B5EF4-FFF2-40B4-BE49-F238E27FC236}">
                <a16:creationId xmlns:a16="http://schemas.microsoft.com/office/drawing/2014/main" id="{1896AD10-A9F8-63E5-8B8F-0ED0777E05DA}"/>
              </a:ext>
            </a:extLst>
          </p:cNvPr>
          <p:cNvSpPr/>
          <p:nvPr/>
        </p:nvSpPr>
        <p:spPr>
          <a:xfrm>
            <a:off x="4822548" y="200506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13">
            <a:extLst>
              <a:ext uri="{FF2B5EF4-FFF2-40B4-BE49-F238E27FC236}">
                <a16:creationId xmlns:a16="http://schemas.microsoft.com/office/drawing/2014/main" id="{21C89A9C-0599-66FC-8D7A-FD3214682125}"/>
              </a:ext>
            </a:extLst>
          </p:cNvPr>
          <p:cNvSpPr/>
          <p:nvPr/>
        </p:nvSpPr>
        <p:spPr>
          <a:xfrm>
            <a:off x="6725486" y="539750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9" name="Google Shape;679;p13">
            <a:extLst>
              <a:ext uri="{FF2B5EF4-FFF2-40B4-BE49-F238E27FC236}">
                <a16:creationId xmlns:a16="http://schemas.microsoft.com/office/drawing/2014/main" id="{C0A8DFD4-EEED-83E7-4AAF-8CBA6C5A4C80}"/>
              </a:ext>
            </a:extLst>
          </p:cNvPr>
          <p:cNvSpPr/>
          <p:nvPr/>
        </p:nvSpPr>
        <p:spPr>
          <a:xfrm>
            <a:off x="2914638" y="479373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13">
            <a:extLst>
              <a:ext uri="{FF2B5EF4-FFF2-40B4-BE49-F238E27FC236}">
                <a16:creationId xmlns:a16="http://schemas.microsoft.com/office/drawing/2014/main" id="{DCA4DEAA-9158-280C-2221-D3491C54B8C1}"/>
              </a:ext>
            </a:extLst>
          </p:cNvPr>
          <p:cNvSpPr/>
          <p:nvPr/>
        </p:nvSpPr>
        <p:spPr>
          <a:xfrm>
            <a:off x="10668903" y="542466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1" name="Google Shape;681;p13">
            <a:extLst>
              <a:ext uri="{FF2B5EF4-FFF2-40B4-BE49-F238E27FC236}">
                <a16:creationId xmlns:a16="http://schemas.microsoft.com/office/drawing/2014/main" id="{4F7509D9-EDF5-93B7-80D8-B56F89E21980}"/>
              </a:ext>
            </a:extLst>
          </p:cNvPr>
          <p:cNvSpPr/>
          <p:nvPr/>
        </p:nvSpPr>
        <p:spPr>
          <a:xfrm>
            <a:off x="4826740" y="542466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13">
            <a:extLst>
              <a:ext uri="{FF2B5EF4-FFF2-40B4-BE49-F238E27FC236}">
                <a16:creationId xmlns:a16="http://schemas.microsoft.com/office/drawing/2014/main" id="{3E825731-3566-9DC6-8250-9149E1A7ADC5}"/>
              </a:ext>
            </a:extLst>
          </p:cNvPr>
          <p:cNvSpPr/>
          <p:nvPr/>
        </p:nvSpPr>
        <p:spPr>
          <a:xfrm>
            <a:off x="8537263" y="542467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4" name="Google Shape;684;p13">
            <a:extLst>
              <a:ext uri="{FF2B5EF4-FFF2-40B4-BE49-F238E27FC236}">
                <a16:creationId xmlns:a16="http://schemas.microsoft.com/office/drawing/2014/main" id="{7F065619-147C-5023-2EF9-53B8A4BB5841}"/>
              </a:ext>
            </a:extLst>
          </p:cNvPr>
          <p:cNvSpPr/>
          <p:nvPr/>
        </p:nvSpPr>
        <p:spPr>
          <a:xfrm>
            <a:off x="8537263" y="204453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Google Shape;668;p13">
            <a:extLst>
              <a:ext uri="{FF2B5EF4-FFF2-40B4-BE49-F238E27FC236}">
                <a16:creationId xmlns:a16="http://schemas.microsoft.com/office/drawing/2014/main" id="{C851791E-9F6D-885A-98F0-E0D9C8AD659E}"/>
              </a:ext>
            </a:extLst>
          </p:cNvPr>
          <p:cNvSpPr/>
          <p:nvPr/>
        </p:nvSpPr>
        <p:spPr>
          <a:xfrm>
            <a:off x="8568701" y="409984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719" h="719" extrusionOk="0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72711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5CF0E0-4A2F-897B-CD0C-9DC140853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0D4B173-5811-AB19-720F-1FA4615A00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E8CA2415-A1D4-BC74-1B55-56AE7D8C0815}"/>
              </a:ext>
            </a:extLst>
          </p:cNvPr>
          <p:cNvGraphicFramePr>
            <a:graphicFrameLocks noGrp="1"/>
          </p:cNvGraphicFramePr>
          <p:nvPr/>
        </p:nvGraphicFramePr>
        <p:xfrm>
          <a:off x="873432" y="914401"/>
          <a:ext cx="10445135" cy="5018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036">
                  <a:extLst>
                    <a:ext uri="{9D8B030D-6E8A-4147-A177-3AD203B41FA5}">
                      <a16:colId xmlns:a16="http://schemas.microsoft.com/office/drawing/2014/main" val="1379163667"/>
                    </a:ext>
                  </a:extLst>
                </a:gridCol>
                <a:gridCol w="1516229">
                  <a:extLst>
                    <a:ext uri="{9D8B030D-6E8A-4147-A177-3AD203B41FA5}">
                      <a16:colId xmlns:a16="http://schemas.microsoft.com/office/drawing/2014/main" val="2794302454"/>
                    </a:ext>
                  </a:extLst>
                </a:gridCol>
                <a:gridCol w="1726817">
                  <a:extLst>
                    <a:ext uri="{9D8B030D-6E8A-4147-A177-3AD203B41FA5}">
                      <a16:colId xmlns:a16="http://schemas.microsoft.com/office/drawing/2014/main" val="2593826606"/>
                    </a:ext>
                  </a:extLst>
                </a:gridCol>
                <a:gridCol w="1983821">
                  <a:extLst>
                    <a:ext uri="{9D8B030D-6E8A-4147-A177-3AD203B41FA5}">
                      <a16:colId xmlns:a16="http://schemas.microsoft.com/office/drawing/2014/main" val="4187181124"/>
                    </a:ext>
                  </a:extLst>
                </a:gridCol>
                <a:gridCol w="2194232">
                  <a:extLst>
                    <a:ext uri="{9D8B030D-6E8A-4147-A177-3AD203B41FA5}">
                      <a16:colId xmlns:a16="http://schemas.microsoft.com/office/drawing/2014/main" val="131574268"/>
                    </a:ext>
                  </a:extLst>
                </a:gridCol>
              </a:tblGrid>
              <a:tr h="816076"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Február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Március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Április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Május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18684"/>
                  </a:ext>
                </a:extLst>
              </a:tr>
              <a:tr h="646967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Tervezés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600194"/>
                  </a:ext>
                </a:extLst>
              </a:tr>
              <a:tr h="397213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Követelményanalízis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50010"/>
                  </a:ext>
                </a:extLst>
              </a:tr>
              <a:tr h="747252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Design és rendszertervezés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883026"/>
                  </a:ext>
                </a:extLst>
              </a:tr>
              <a:tr h="646967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Fejlesztés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565053"/>
                  </a:ext>
                </a:extLst>
              </a:tr>
              <a:tr h="1116684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Tesztelés és üzemeltetés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59170"/>
                  </a:ext>
                </a:extLst>
              </a:tr>
              <a:tr h="646967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Karbantartás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457656"/>
                  </a:ext>
                </a:extLst>
              </a:tr>
            </a:tbl>
          </a:graphicData>
        </a:graphic>
      </p:graphicFrame>
      <p:sp>
        <p:nvSpPr>
          <p:cNvPr id="5" name="Téglalap 4">
            <a:extLst>
              <a:ext uri="{FF2B5EF4-FFF2-40B4-BE49-F238E27FC236}">
                <a16:creationId xmlns:a16="http://schemas.microsoft.com/office/drawing/2014/main" id="{5E92A99A-54C0-85F9-0EE4-AF511E1D3F8C}"/>
              </a:ext>
            </a:extLst>
          </p:cNvPr>
          <p:cNvSpPr/>
          <p:nvPr/>
        </p:nvSpPr>
        <p:spPr>
          <a:xfrm>
            <a:off x="4011561" y="1897626"/>
            <a:ext cx="471949" cy="176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1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DE718E5-58E2-29E2-9235-257B5B17F4CA}"/>
              </a:ext>
            </a:extLst>
          </p:cNvPr>
          <p:cNvSpPr/>
          <p:nvPr/>
        </p:nvSpPr>
        <p:spPr>
          <a:xfrm>
            <a:off x="4483510" y="2526814"/>
            <a:ext cx="1012723" cy="176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2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5551F20-E75C-EF5C-FC3D-0F5820DAE7D4}"/>
              </a:ext>
            </a:extLst>
          </p:cNvPr>
          <p:cNvSpPr/>
          <p:nvPr/>
        </p:nvSpPr>
        <p:spPr>
          <a:xfrm>
            <a:off x="5589637" y="3024964"/>
            <a:ext cx="1012723" cy="176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2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AB0E6B31-5BB9-2917-BD94-DE725CBA1921}"/>
              </a:ext>
            </a:extLst>
          </p:cNvPr>
          <p:cNvSpPr/>
          <p:nvPr/>
        </p:nvSpPr>
        <p:spPr>
          <a:xfrm>
            <a:off x="6626942" y="3717925"/>
            <a:ext cx="2222090" cy="17564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6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47971A75-4E1C-EBA1-4954-EEFEEFBCEDD9}"/>
              </a:ext>
            </a:extLst>
          </p:cNvPr>
          <p:cNvSpPr/>
          <p:nvPr/>
        </p:nvSpPr>
        <p:spPr>
          <a:xfrm>
            <a:off x="9438969" y="4310882"/>
            <a:ext cx="818214" cy="176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1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BE5680B1-4861-47E3-1DCD-76B71EEB61EC}"/>
              </a:ext>
            </a:extLst>
          </p:cNvPr>
          <p:cNvSpPr/>
          <p:nvPr/>
        </p:nvSpPr>
        <p:spPr>
          <a:xfrm>
            <a:off x="9925201" y="5501757"/>
            <a:ext cx="1156929" cy="1868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1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C5142158-E7FB-DA03-3B50-B30B934BF986}"/>
              </a:ext>
            </a:extLst>
          </p:cNvPr>
          <p:cNvSpPr/>
          <p:nvPr/>
        </p:nvSpPr>
        <p:spPr>
          <a:xfrm>
            <a:off x="8849032" y="3716594"/>
            <a:ext cx="1012723" cy="1769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2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88FFE74-9293-8565-8EFB-1971941987E3}"/>
              </a:ext>
            </a:extLst>
          </p:cNvPr>
          <p:cNvSpPr/>
          <p:nvPr/>
        </p:nvSpPr>
        <p:spPr>
          <a:xfrm>
            <a:off x="6626942" y="3024964"/>
            <a:ext cx="1012723" cy="1769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n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412C8AC4-DAB7-14D4-4409-DAC440FF3224}"/>
              </a:ext>
            </a:extLst>
          </p:cNvPr>
          <p:cNvSpPr/>
          <p:nvPr/>
        </p:nvSpPr>
        <p:spPr>
          <a:xfrm>
            <a:off x="7843043" y="6092910"/>
            <a:ext cx="3239087" cy="4199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Esetleges csúszás (hét)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78F3E6C2-23A2-DE6C-B043-FF13A95E873F}"/>
              </a:ext>
            </a:extLst>
          </p:cNvPr>
          <p:cNvSpPr/>
          <p:nvPr/>
        </p:nvSpPr>
        <p:spPr>
          <a:xfrm>
            <a:off x="4011561" y="6092910"/>
            <a:ext cx="3628104" cy="4199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Tevékenység időigénye (hét)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1B11F44-B29A-5BB2-05C0-29207D6AF59D}"/>
              </a:ext>
            </a:extLst>
          </p:cNvPr>
          <p:cNvSpPr txBox="1"/>
          <p:nvPr/>
        </p:nvSpPr>
        <p:spPr>
          <a:xfrm>
            <a:off x="496957" y="239674"/>
            <a:ext cx="484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 err="1">
                <a:solidFill>
                  <a:schemeClr val="tx2"/>
                </a:solidFill>
              </a:rPr>
              <a:t>Gannt</a:t>
            </a:r>
            <a:r>
              <a:rPr lang="hu-HU" sz="2400" b="1" dirty="0">
                <a:solidFill>
                  <a:schemeClr val="tx2"/>
                </a:solidFill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3923307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A64E85-8680-38DE-41F8-ED5668CE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Kockázatkezelés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4DBA52-646D-B218-0F55-5DED9D8D8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Idő: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Fontos hogy a projekt a tervezett határidőn belül megvalósuljon. A munka során az applikáció fejlesztési fázisa ami a legtöbb figyelmet igényli, itt akadhat a legtöbb váratlan hiba, minél hamarabb kell a felmerülő problémákat orvosolni.</a:t>
            </a:r>
            <a:b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Annak érdekében hogy egységesen tudjunk segíteni egymásnak minden hétfőn megbeszélést tartunk, ahol egyeztetjük a meglátásainkat, a felmerülő gondokat.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Technológia: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Az alkalmazásunk gördülékenysége érdekében mindenképp megbízható, erős szerverrel kell rendelkezünk, hogy egyidejűleg sok felhasználó ne tudja olyannyira terhelni az applikációt, hogy az használhatatlan legyen.</a:t>
            </a:r>
            <a:b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Hasonló fontossággal bír a folytonos tesztelés, hibakeresés annak érdekében, hogy zökkenőmentesen használható legyen az applikáció.</a:t>
            </a:r>
          </a:p>
        </p:txBody>
      </p:sp>
    </p:spTree>
    <p:extLst>
      <p:ext uri="{BB962C8B-B14F-4D97-AF65-F5344CB8AC3E}">
        <p14:creationId xmlns:p14="http://schemas.microsoft.com/office/powerpoint/2010/main" val="2447120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CCE0F0-4831-B981-D8C1-DD318995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Kockázatkezelés</a:t>
            </a:r>
            <a:endParaRPr lang="hu-HU" sz="5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24450F-D843-156A-8E03-D73EFE4FC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Emberi Erőforrás: 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Problémát okozhat a fejlesztők leterheltsége, illetve ha bizonyos technológiákban tapasztalat hiányát szenvedjük, ezért mentorprogramot vezetünk a projekt során.</a:t>
            </a:r>
          </a:p>
          <a:p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Pénzügyi kockázatok: 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Súlyos jelentőséggel bír egy nem tervezett költség, ezért fontos a pénzügyi tanácsadónk a csapatba, akinek a felelőssége a költségvetés tervezése a váratlan kiadásokkal számolva.</a:t>
            </a:r>
          </a:p>
          <a:p>
            <a:r>
              <a:rPr lang="hu-HU" sz="24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Vezetői tevékenység: 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projektmenedzserünk kiválóan koordinálja és motiválja a csapatot a cél elérése érdekében. A feladatmegosztás ésszerű, mindenki olyan feladatot végez, amihez minden tudása megvan, maximálisan ért hozzá. Az összetartás érdekében csapatépítő tréningeket szervezünk.</a:t>
            </a:r>
          </a:p>
          <a:p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59290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EF4C77-87B7-2E24-1FDF-6C52C386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Tevékenységtervezés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98AD881B-DC5B-1B12-CFEE-0A369F339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831462"/>
              </p:ext>
            </p:extLst>
          </p:nvPr>
        </p:nvGraphicFramePr>
        <p:xfrm>
          <a:off x="716902" y="1349764"/>
          <a:ext cx="10515600" cy="5505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94253634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61457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520850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49526"/>
                    </a:ext>
                  </a:extLst>
                </a:gridCol>
              </a:tblGrid>
              <a:tr h="297315"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Tevékenység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Leírás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Időtartam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Felelős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89361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Projektcél meghatározása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App, célközönség definiálása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3 nap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Szemán László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27074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Követelményanalízis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Funkciók (profil, chat, </a:t>
                      </a:r>
                      <a:r>
                        <a:rPr lang="hu-HU" sz="14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match</a:t>
                      </a:r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) összegyűjtése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2 hét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Deme Zsolt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067505"/>
                  </a:ext>
                </a:extLst>
              </a:tr>
              <a:tr h="50543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Design tervezés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App kinézete, felhasználói élmény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2 hét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Nagy Ádám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096229"/>
                  </a:ext>
                </a:extLst>
              </a:tr>
              <a:tr h="50543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Backend fejlesztés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Adatbázis, szerveroldali logika,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4 hét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Szemán László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571758"/>
                  </a:ext>
                </a:extLst>
              </a:tr>
              <a:tr h="713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Frontend fejlesztés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Képernyők, navigáció, gombok, funkciók összekötése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2 hét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Barnai</a:t>
                      </a:r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Balázs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25605"/>
                  </a:ext>
                </a:extLst>
              </a:tr>
              <a:tr h="713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Tesztelés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Funkcionális + felhasználói tesztek, hibajavítások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1 hét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Ecsegi</a:t>
                      </a:r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 Tóth Bence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641604"/>
                  </a:ext>
                </a:extLst>
              </a:tr>
              <a:tr h="713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Marketing kampány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Social </a:t>
                      </a:r>
                      <a:r>
                        <a:rPr lang="hu-HU" sz="14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media</a:t>
                      </a:r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, bevezetési stratégia, célcsoport elérése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1 hét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Barnai Balázs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859689"/>
                  </a:ext>
                </a:extLst>
              </a:tr>
              <a:tr h="713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Élesítés és utókövetés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Publikálás, visszajelzések gyűjtése, hibák javítása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Folytonos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Szemán László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96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470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39B70D-EE96-C0BE-A13C-EDC676F6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Kommunikáció a projektben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0ECFC8-E282-A0E6-8D56-3A9508C8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Kommunikációs csatornák</a:t>
            </a:r>
          </a:p>
        </p:txBody>
      </p:sp>
      <p:graphicFrame>
        <p:nvGraphicFramePr>
          <p:cNvPr id="9" name="Táblázat 8">
            <a:extLst>
              <a:ext uri="{FF2B5EF4-FFF2-40B4-BE49-F238E27FC236}">
                <a16:creationId xmlns:a16="http://schemas.microsoft.com/office/drawing/2014/main" id="{D665F1EA-A006-D6BF-253C-557123F35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94414"/>
              </p:ext>
            </p:extLst>
          </p:nvPr>
        </p:nvGraphicFramePr>
        <p:xfrm>
          <a:off x="1285336" y="2320505"/>
          <a:ext cx="9799608" cy="2655573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434521">
                  <a:extLst>
                    <a:ext uri="{9D8B030D-6E8A-4147-A177-3AD203B41FA5}">
                      <a16:colId xmlns:a16="http://schemas.microsoft.com/office/drawing/2014/main" val="4168972049"/>
                    </a:ext>
                  </a:extLst>
                </a:gridCol>
                <a:gridCol w="2455029">
                  <a:extLst>
                    <a:ext uri="{9D8B030D-6E8A-4147-A177-3AD203B41FA5}">
                      <a16:colId xmlns:a16="http://schemas.microsoft.com/office/drawing/2014/main" val="1388986273"/>
                    </a:ext>
                  </a:extLst>
                </a:gridCol>
                <a:gridCol w="2455029">
                  <a:extLst>
                    <a:ext uri="{9D8B030D-6E8A-4147-A177-3AD203B41FA5}">
                      <a16:colId xmlns:a16="http://schemas.microsoft.com/office/drawing/2014/main" val="4073114041"/>
                    </a:ext>
                  </a:extLst>
                </a:gridCol>
                <a:gridCol w="2455029">
                  <a:extLst>
                    <a:ext uri="{9D8B030D-6E8A-4147-A177-3AD203B41FA5}">
                      <a16:colId xmlns:a16="http://schemas.microsoft.com/office/drawing/2014/main" val="2812860453"/>
                    </a:ext>
                  </a:extLst>
                </a:gridCol>
              </a:tblGrid>
              <a:tr h="369573"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Célcsoport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Kommunikációs mód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Célja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Gyakoriság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80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Projektcsapat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Discord</a:t>
                      </a:r>
                      <a:endParaRPr lang="hu-HU" sz="14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Napi kapcsolattartás, státusz, feladatkövetés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Napi megbeszélések, illetve havi összefoglaló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28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Partnerek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E-mail, havi meeting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kommunikáció engedélyeztetése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Szükség szerinti egyeztetés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0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Tesztelők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zárt chat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Visszajelzések, hibajelentések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Teszt után intenzív 1 hét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61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Felhasználók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Social </a:t>
                      </a:r>
                      <a:r>
                        <a:rPr lang="hu-HU" sz="14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media</a:t>
                      </a:r>
                      <a:endParaRPr lang="hu-HU" sz="14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érdeklődés felkeltése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Az indulás előtt 3 héttel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44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886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B77B60-FFDE-22A4-C7D5-2291FC23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A csapat tagjainak kompetenciái	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5AF605-F8FE-F18B-CDC0-12BEC64A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Mind az 5 tagunk több mint felhasználói szinten tudja kezelni az okoseszközöket</a:t>
            </a:r>
          </a:p>
          <a:p>
            <a:pPr>
              <a:spcBef>
                <a:spcPts val="2400"/>
              </a:spcBef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Jó kommunikációs képességekkel rendelkezünk</a:t>
            </a:r>
          </a:p>
          <a:p>
            <a:pPr>
              <a:spcBef>
                <a:spcPts val="2400"/>
              </a:spcBef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Weblapfejlesztési ismereteink sem elhanyagolhatóak </a:t>
            </a:r>
          </a:p>
          <a:p>
            <a:pPr>
              <a:spcBef>
                <a:spcPts val="2400"/>
              </a:spcBef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Illetve vannak közöttünk olyanok akik a könyvelés alapjaihoz is értenek</a:t>
            </a:r>
          </a:p>
        </p:txBody>
      </p:sp>
    </p:spTree>
    <p:extLst>
      <p:ext uri="{BB962C8B-B14F-4D97-AF65-F5344CB8AC3E}">
        <p14:creationId xmlns:p14="http://schemas.microsoft.com/office/powerpoint/2010/main" val="34957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250C73-0485-5AC2-5E83-19F94997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Az Uni.Love arculata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1240E0F-A1FC-2364-5CB2-4D53A72AB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9" y="1362974"/>
            <a:ext cx="4939530" cy="2643082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CF36FFF-BED0-B044-5F65-5B724A6E1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4" y="4161060"/>
            <a:ext cx="4450371" cy="238133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5BED839-57E5-E1FA-570C-E20493347E73}"/>
              </a:ext>
            </a:extLst>
          </p:cNvPr>
          <p:cNvSpPr txBox="1"/>
          <p:nvPr/>
        </p:nvSpPr>
        <p:spPr>
          <a:xfrm>
            <a:off x="6096000" y="1491560"/>
            <a:ext cx="5745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2 féle logónk van. A felső a hivatalos amit a legtöbb helyen használunk. Az alsó pedig az alkalmazás logója, mivel az egy viszonylak kicsi ikon és így a felirat nem látszódna.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E27DB5E-1078-9BC9-7BC2-E8FF5405E725}"/>
              </a:ext>
            </a:extLst>
          </p:cNvPr>
          <p:cNvSpPr txBox="1"/>
          <p:nvPr/>
        </p:nvSpPr>
        <p:spPr>
          <a:xfrm>
            <a:off x="6096000" y="3187683"/>
            <a:ext cx="347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Színek: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HEX: </a:t>
            </a: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A259FF (lila)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HEX: </a:t>
            </a: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FF66C4 (rózsaszín)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728D002-BC0F-86D2-81F2-25A2DCE3C262}"/>
              </a:ext>
            </a:extLst>
          </p:cNvPr>
          <p:cNvSpPr txBox="1"/>
          <p:nvPr/>
        </p:nvSpPr>
        <p:spPr>
          <a:xfrm>
            <a:off x="6288657" y="4982397"/>
            <a:ext cx="28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Betűkészlet: </a:t>
            </a:r>
            <a:r>
              <a:rPr lang="hu-HU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cs typeface="MV Boli" panose="02000500030200090000" pitchFamily="2" charset="0"/>
              </a:rPr>
              <a:t>MV Boli</a:t>
            </a:r>
          </a:p>
        </p:txBody>
      </p:sp>
    </p:spTree>
    <p:extLst>
      <p:ext uri="{BB962C8B-B14F-4D97-AF65-F5344CB8AC3E}">
        <p14:creationId xmlns:p14="http://schemas.microsoft.com/office/powerpoint/2010/main" val="140326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E491BE-34CF-4182-EE64-24DF3AE1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002908"/>
          </a:xfrm>
        </p:spPr>
        <p:txBody>
          <a:bodyPr>
            <a:noAutofit/>
          </a:bodyPr>
          <a:lstStyle/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Pénzügyi Megvalósíthatóság</a:t>
            </a:r>
            <a:b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</a:br>
            <a:endParaRPr lang="hu-HU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EBFEB6D-7080-7015-31BB-A907617F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6460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spcAft>
                <a:spcPts val="1029"/>
              </a:spcAft>
              <a:buNone/>
            </a:pPr>
            <a:r>
              <a:rPr lang="hu-HU" sz="18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Költségvetés:</a:t>
            </a:r>
          </a:p>
          <a:p>
            <a:pPr marL="342900" indent="-342900">
              <a:lnSpc>
                <a:spcPts val="2143"/>
              </a:lnSpc>
              <a:spcBef>
                <a:spcPts val="1800"/>
              </a:spcBef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hu-HU" sz="18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Fejlesztés: </a:t>
            </a:r>
            <a:r>
              <a:rPr lang="hu-HU" sz="18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~8-10 millió HUF (csapatköltségek, technológiai költségek)</a:t>
            </a:r>
          </a:p>
          <a:p>
            <a:pPr marL="342900" indent="-342900">
              <a:lnSpc>
                <a:spcPts val="2143"/>
              </a:lnSpc>
              <a:spcBef>
                <a:spcPts val="1800"/>
              </a:spcBef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hu-HU" sz="18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Marketing: </a:t>
            </a:r>
            <a:r>
              <a:rPr lang="hu-HU" sz="18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~5 millió HUF (főként online és közösségi média)</a:t>
            </a:r>
          </a:p>
          <a:p>
            <a:pPr marL="342900" indent="-342900">
              <a:lnSpc>
                <a:spcPts val="2143"/>
              </a:lnSpc>
              <a:spcBef>
                <a:spcPts val="1800"/>
              </a:spcBef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hu-HU" sz="18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Üzemeltetés: </a:t>
            </a:r>
            <a:r>
              <a:rPr lang="hu-HU" sz="18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~2 millió HUF/év</a:t>
            </a:r>
          </a:p>
          <a:p>
            <a:pPr marL="0" indent="0">
              <a:spcBef>
                <a:spcPts val="1800"/>
              </a:spcBef>
              <a:spcAft>
                <a:spcPts val="1029"/>
              </a:spcAft>
              <a:buNone/>
            </a:pPr>
            <a:r>
              <a:rPr lang="hu-HU" sz="18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Finanszírozási Források:</a:t>
            </a:r>
          </a:p>
          <a:p>
            <a:pPr marL="342900" indent="-342900">
              <a:lnSpc>
                <a:spcPts val="2143"/>
              </a:lnSpc>
              <a:spcBef>
                <a:spcPts val="1800"/>
              </a:spcBef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hu-HU" sz="18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Pályázati lehetőség: </a:t>
            </a:r>
            <a:r>
              <a:rPr lang="hu-HU" sz="18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Hungarian</a:t>
            </a:r>
            <a:r>
              <a:rPr lang="hu-HU" sz="18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Startup University Program (2025)</a:t>
            </a:r>
          </a:p>
          <a:p>
            <a:pPr marL="342900" indent="-342900">
              <a:lnSpc>
                <a:spcPts val="2143"/>
              </a:lnSpc>
              <a:spcBef>
                <a:spcPts val="1800"/>
              </a:spcBef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hu-HU" sz="18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Saját tőke bevonása</a:t>
            </a:r>
          </a:p>
          <a:p>
            <a:pPr marL="342900" indent="-342900">
              <a:lnSpc>
                <a:spcPts val="2143"/>
              </a:lnSpc>
              <a:spcBef>
                <a:spcPts val="1800"/>
              </a:spcBef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hu-HU" sz="18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Egyéb lehetőségek: </a:t>
            </a:r>
            <a:r>
              <a:rPr lang="hu-HU" sz="18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Angyal és egyéb befektetők</a:t>
            </a:r>
          </a:p>
        </p:txBody>
      </p:sp>
    </p:spTree>
    <p:extLst>
      <p:ext uri="{BB962C8B-B14F-4D97-AF65-F5344CB8AC3E}">
        <p14:creationId xmlns:p14="http://schemas.microsoft.com/office/powerpoint/2010/main" val="234793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773473-D14B-9991-071E-690ACB1C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Dokumentáció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3D3483-0262-C73B-2C5E-A3DB060CB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1. Projekt célja</a:t>
            </a:r>
          </a:p>
          <a:p>
            <a:pPr>
              <a:buNone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Innovatív, egyetemista fiatalokat célzó társkereső alkalmazás fejlesztése, amely: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saját AI alapú algoritmus alapján párosít érdeklődési kör és értékrend mentén,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ingyenesen elérhető,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az ország első ilyen fókuszú applikációja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0506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E46D5-FDB3-EB66-F653-D3114357D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720746-1ABC-B8DB-5FB6-1ED3F9C9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Dokumentáció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CF750D-5C75-BA2A-D597-570B8D009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2. Projekt lefolyása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Tervezési szakasz: </a:t>
            </a: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brainstorming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célcsoport meghatározása, SWOT és PEST elemzések.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Fejlesztési szakasz: MVP kialakítása, technológiai eszközök kiválasztása (pl. </a:t>
            </a: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React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Native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</a:t>
            </a:r>
            <a:r>
              <a:rPr lang="hu-HU" sz="2400" dirty="0" err="1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Firebase</a:t>
            </a: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Tesztelési szakasz: legalább 100 tesztfelhasználó bevonása.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Kommunikáció és koordináció: heti megbeszélések, agilis módszertan.</a:t>
            </a:r>
          </a:p>
        </p:txBody>
      </p:sp>
    </p:spTree>
    <p:extLst>
      <p:ext uri="{BB962C8B-B14F-4D97-AF65-F5344CB8AC3E}">
        <p14:creationId xmlns:p14="http://schemas.microsoft.com/office/powerpoint/2010/main" val="1167185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06158-C048-CDD3-833F-7E34F5E0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DD062E-7DD5-A5EE-B653-B4B58FD3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Dokumentáció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912D5C-A8D2-E197-97BE-0AE65A9B4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3. Dokumentációs elemek véglegesítése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projekt teljes dokumentációja tartalmazza: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pályázati kiíráshoz való illeszkedést,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Részletes célkitűzések (SMART modell alapján),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SWOT és PEST elemzések,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Piaci, technikai, pénzügyi megvalósíthatóság részletezése,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Kockázatkezelési terv,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Kommunikációs és tevékenységtervezési mátrixok,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Arculati elemek meghatározása (logó, színpaletta, betűtípus).</a:t>
            </a:r>
          </a:p>
        </p:txBody>
      </p:sp>
    </p:spTree>
    <p:extLst>
      <p:ext uri="{BB962C8B-B14F-4D97-AF65-F5344CB8AC3E}">
        <p14:creationId xmlns:p14="http://schemas.microsoft.com/office/powerpoint/2010/main" val="794142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27AA4-3EDC-18DD-E8D2-A46D7BC4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960D76-07E7-09E3-438D-32D2BED4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Dokumentáció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270334-789B-D14C-FE53-21AD4C7CD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4. Projekt záró elemei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projekt időben és a meghatározott keretek között lezajlott.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 dokumentáció véglegesítve lett, tartalmazza a fejlesztés minden fő elemét.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Készen áll a pályázati beadásra (HSUP 2025) és a további terjeszkedésre.</a:t>
            </a:r>
          </a:p>
        </p:txBody>
      </p:sp>
    </p:spTree>
    <p:extLst>
      <p:ext uri="{BB962C8B-B14F-4D97-AF65-F5344CB8AC3E}">
        <p14:creationId xmlns:p14="http://schemas.microsoft.com/office/powerpoint/2010/main" val="2801043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A03D73A0-D4D2-DC3A-462D-40F7E7B56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216331"/>
              </p:ext>
            </p:extLst>
          </p:nvPr>
        </p:nvGraphicFramePr>
        <p:xfrm>
          <a:off x="936172" y="1404677"/>
          <a:ext cx="10319655" cy="40486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63931">
                  <a:extLst>
                    <a:ext uri="{9D8B030D-6E8A-4147-A177-3AD203B41FA5}">
                      <a16:colId xmlns:a16="http://schemas.microsoft.com/office/drawing/2014/main" val="2510797341"/>
                    </a:ext>
                  </a:extLst>
                </a:gridCol>
                <a:gridCol w="2063931">
                  <a:extLst>
                    <a:ext uri="{9D8B030D-6E8A-4147-A177-3AD203B41FA5}">
                      <a16:colId xmlns:a16="http://schemas.microsoft.com/office/drawing/2014/main" val="439383248"/>
                    </a:ext>
                  </a:extLst>
                </a:gridCol>
                <a:gridCol w="2063931">
                  <a:extLst>
                    <a:ext uri="{9D8B030D-6E8A-4147-A177-3AD203B41FA5}">
                      <a16:colId xmlns:a16="http://schemas.microsoft.com/office/drawing/2014/main" val="2747674756"/>
                    </a:ext>
                  </a:extLst>
                </a:gridCol>
                <a:gridCol w="2063931">
                  <a:extLst>
                    <a:ext uri="{9D8B030D-6E8A-4147-A177-3AD203B41FA5}">
                      <a16:colId xmlns:a16="http://schemas.microsoft.com/office/drawing/2014/main" val="2147300520"/>
                    </a:ext>
                  </a:extLst>
                </a:gridCol>
                <a:gridCol w="2063931">
                  <a:extLst>
                    <a:ext uri="{9D8B030D-6E8A-4147-A177-3AD203B41FA5}">
                      <a16:colId xmlns:a16="http://schemas.microsoft.com/office/drawing/2014/main" val="2886430487"/>
                    </a:ext>
                  </a:extLst>
                </a:gridCol>
              </a:tblGrid>
              <a:tr h="1253251">
                <a:tc>
                  <a:txBody>
                    <a:bodyPr/>
                    <a:lstStyle/>
                    <a:p>
                      <a:pPr algn="ctr"/>
                      <a:r>
                        <a:rPr lang="hu-HU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Fejlesztés</a:t>
                      </a:r>
                    </a:p>
                    <a:p>
                      <a:pPr algn="ctr"/>
                      <a:r>
                        <a:rPr lang="hu-HU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És szoftverek beszerzése</a:t>
                      </a:r>
                      <a:endParaRPr lang="hu-HU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Design</a:t>
                      </a:r>
                      <a:endParaRPr lang="hu-HU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Tesztelés</a:t>
                      </a:r>
                      <a:endParaRPr lang="en-ID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lang="hu-HU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Marketing</a:t>
                      </a:r>
                      <a:endParaRPr lang="hu-HU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Pénzügyi folyamatok</a:t>
                      </a:r>
                    </a:p>
                    <a:p>
                      <a:pPr algn="ctr"/>
                      <a:endParaRPr lang="hu-HU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59252"/>
                  </a:ext>
                </a:extLst>
              </a:tr>
              <a:tr h="342367">
                <a:tc>
                  <a:txBody>
                    <a:bodyPr/>
                    <a:lstStyle/>
                    <a:p>
                      <a:pPr algn="ctr"/>
                      <a:r>
                        <a:rPr lang="hu-HU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Szemán László</a:t>
                      </a:r>
                      <a:endParaRPr lang="hu-HU" sz="18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Nagy Ádám</a:t>
                      </a:r>
                      <a:endParaRPr lang="hu-HU" sz="18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800" b="1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Ecsegi</a:t>
                      </a:r>
                      <a:r>
                        <a:rPr lang="hu-HU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-Tóth Bence</a:t>
                      </a:r>
                      <a:endParaRPr lang="hu-HU" sz="18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Barnai Balázs</a:t>
                      </a:r>
                      <a:endParaRPr lang="hu-HU" sz="18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Deme Zsolt</a:t>
                      </a:r>
                      <a:endParaRPr lang="hu-HU" sz="1800" b="1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409279"/>
                  </a:ext>
                </a:extLst>
              </a:tr>
              <a:tr h="215531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227833"/>
                  </a:ext>
                </a:extLst>
              </a:tr>
            </a:tbl>
          </a:graphicData>
        </a:graphic>
      </p:graphicFrame>
      <p:pic>
        <p:nvPicPr>
          <p:cNvPr id="6" name="Kép 5" descr="A képen ruházat, fa, Emberi arc, személy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B828144-F0B5-B0ED-961A-6253F5F71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3321052"/>
            <a:ext cx="2071397" cy="2082737"/>
          </a:xfrm>
          <a:prstGeom prst="rect">
            <a:avLst/>
          </a:prstGeom>
        </p:spPr>
      </p:pic>
      <p:pic>
        <p:nvPicPr>
          <p:cNvPr id="5" name="Tartalom helye 4" descr="A képen személy, kültéri, felhő, 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B08B2DB-525D-D59A-7154-3AE69A013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25" y="3321052"/>
            <a:ext cx="2071397" cy="2080691"/>
          </a:xfrm>
        </p:spPr>
      </p:pic>
      <p:pic>
        <p:nvPicPr>
          <p:cNvPr id="7" name="Kép 6" descr="A képen Emberi arc, személy, Szelfi, szemöldö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C4E4177-CD58-8A65-F5FD-E07682825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988" y="3321052"/>
            <a:ext cx="2071397" cy="2080690"/>
          </a:xfrm>
          <a:prstGeom prst="rect">
            <a:avLst/>
          </a:prstGeom>
        </p:spPr>
      </p:pic>
      <p:pic>
        <p:nvPicPr>
          <p:cNvPr id="13" name="Kép 12" descr="A képen Emberi arc, személy, szemüvegek, fal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DEF82D6-867F-C7C8-61FD-DF1672860B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38" y="3321053"/>
            <a:ext cx="2034068" cy="2080690"/>
          </a:xfrm>
          <a:prstGeom prst="rect">
            <a:avLst/>
          </a:prstGeom>
        </p:spPr>
      </p:pic>
      <p:pic>
        <p:nvPicPr>
          <p:cNvPr id="11" name="Kép 10" descr="A képen Emberi arc, személy, ruházat, nyakkendő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8CAC9D4-7F01-519F-068C-6E8624BDB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06" y="3321053"/>
            <a:ext cx="2140683" cy="208069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6CDA3065-5B18-5974-B17E-935F74071BB6}"/>
              </a:ext>
            </a:extLst>
          </p:cNvPr>
          <p:cNvSpPr txBox="1"/>
          <p:nvPr/>
        </p:nvSpPr>
        <p:spPr>
          <a:xfrm>
            <a:off x="936171" y="327040"/>
            <a:ext cx="4674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+mj-ea"/>
                <a:cs typeface="Posterama" panose="020B0504020200020000" pitchFamily="34" charset="0"/>
              </a:rPr>
              <a:t>A csapatunk:</a:t>
            </a:r>
          </a:p>
        </p:txBody>
      </p:sp>
    </p:spTree>
    <p:extLst>
      <p:ext uri="{BB962C8B-B14F-4D97-AF65-F5344CB8AC3E}">
        <p14:creationId xmlns:p14="http://schemas.microsoft.com/office/powerpoint/2010/main" val="4180795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003D98-929E-D4C2-E4A6-8B3388DA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719" y="234956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3780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25DF14E-BEDA-414F-22DE-0DA3E5C04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74" y="726257"/>
            <a:ext cx="4593744" cy="1017702"/>
          </a:xfrm>
        </p:spPr>
        <p:txBody>
          <a:bodyPr anchor="t">
            <a:normAutofit/>
          </a:bodyPr>
          <a:lstStyle/>
          <a:p>
            <a:pPr algn="l"/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Uni.Love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Kép 6" descr="A képen szív, pink, Orgona, Magent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0832FA3-79CF-619C-00B8-DE3A8005F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98" y="2187676"/>
            <a:ext cx="4639700" cy="248264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CA738B6-CEBC-F8F3-46DA-99E75C2AC301}"/>
              </a:ext>
            </a:extLst>
          </p:cNvPr>
          <p:cNvSpPr txBox="1"/>
          <p:nvPr/>
        </p:nvSpPr>
        <p:spPr>
          <a:xfrm>
            <a:off x="1055802" y="2046066"/>
            <a:ext cx="50401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effekt</a:t>
            </a:r>
            <a:r>
              <a:rPr lang="hu-HU" sz="20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ív</a:t>
            </a:r>
            <a:r>
              <a:rPr lang="hu-HU" sz="2000" b="0" i="0" dirty="0">
                <a:solidFill>
                  <a:schemeClr val="accent5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, csak </a:t>
            </a:r>
            <a:r>
              <a:rPr lang="hu-HU" sz="20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egyetemi hallgatóknak</a:t>
            </a:r>
            <a:r>
              <a:rPr lang="hu-HU" sz="2000" b="0" i="0" dirty="0">
                <a:solidFill>
                  <a:schemeClr val="accent5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 elérhető online </a:t>
            </a:r>
            <a:r>
              <a:rPr lang="hu-HU" sz="20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társkereső applikáció</a:t>
            </a:r>
          </a:p>
          <a:p>
            <a:endParaRPr lang="hu-HU" sz="2000" u="sng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Letisztult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felület,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felhasználóbarát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kialak</a:t>
            </a:r>
            <a:r>
              <a:rPr lang="hu-HU" sz="2000" b="0" i="0" dirty="0">
                <a:solidFill>
                  <a:schemeClr val="accent5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ítás</a:t>
            </a:r>
          </a:p>
          <a:p>
            <a:endParaRPr lang="hu-HU" sz="20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Teljesen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ingyenes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egyenlő esélyekkel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mindenkinek kortól illetve nemtől függetlenül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hu-HU" sz="20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Rendszeresen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karbantartott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</a:t>
            </a:r>
            <a:r>
              <a:rPr lang="hu-HU" sz="2000" u="sng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hozzáértő munkatársak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kezében lévő alkalmazás</a:t>
            </a:r>
          </a:p>
        </p:txBody>
      </p:sp>
    </p:spTree>
    <p:extLst>
      <p:ext uri="{BB962C8B-B14F-4D97-AF65-F5344CB8AC3E}">
        <p14:creationId xmlns:p14="http://schemas.microsoft.com/office/powerpoint/2010/main" val="32421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7B4968-39B2-3D44-AADC-4CE57206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Erősségeink és gyengeségünk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114CE46-39F3-1462-D69A-A653B102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cs typeface="Posterama" panose="020B0504020200020000" pitchFamily="34" charset="0"/>
              </a:rPr>
              <a:t>A cégen belüli munkamegosztás rendkívül hatékonyan tudjuk alkalmazni.</a:t>
            </a:r>
            <a:b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cs typeface="Posterama" panose="020B0504020200020000" pitchFamily="34" charset="0"/>
              </a:rPr>
            </a:b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cs typeface="Posterama" panose="020B0504020200020000" pitchFamily="34" charset="0"/>
              </a:rPr>
              <a:t>Minden hétfőn egy megbeszélést tartunk és ott felosztjuk a feladatokat egymás között, majd pénteken ismét összegyűlve átbeszéljük ki mire jutott. </a:t>
            </a:r>
          </a:p>
          <a:p>
            <a:pPr>
              <a:lnSpc>
                <a:spcPct val="100000"/>
              </a:lnSpc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cs typeface="Posterama" panose="020B0504020200020000" pitchFamily="34" charset="0"/>
              </a:rPr>
              <a:t>Mind az öten hatékonyan végezzük a ránk szabott feladatokat.</a:t>
            </a:r>
          </a:p>
          <a:p>
            <a:pPr>
              <a:lnSpc>
                <a:spcPct val="100000"/>
              </a:lnSpc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cs typeface="Posterama" panose="020B0504020200020000" pitchFamily="34" charset="0"/>
              </a:rPr>
              <a:t>Viszont ugyan ez akár a gyengeségünk is mivel csak öten vagyunk így néha 1-1 embernek több feladatot kell vállalni hogy tudjuk tartani magunkat az ütemtervhez, hogy időben végezni tudjunk, így a későbbiekben megfontoljuk a tagok létszámának bővítését.</a:t>
            </a:r>
          </a:p>
          <a:p>
            <a:pPr>
              <a:lnSpc>
                <a:spcPct val="100000"/>
              </a:lnSpc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cs typeface="Posterama" panose="020B0504020200020000" pitchFamily="34" charset="0"/>
              </a:rPr>
              <a:t>Vannak közöttünk olyanok is akiket rendkívül érdekel a mesterséges intelligencia így akár ezt a tudást fel is tudnánk használni az applikáció algoritmusához is, hogy minél jobb párba állításokat alkalmazzon.</a:t>
            </a:r>
          </a:p>
        </p:txBody>
      </p:sp>
    </p:spTree>
    <p:extLst>
      <p:ext uri="{BB962C8B-B14F-4D97-AF65-F5344CB8AC3E}">
        <p14:creationId xmlns:p14="http://schemas.microsoft.com/office/powerpoint/2010/main" val="25511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CAC16C-A610-9F4E-516F-41B6F2DD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Veszélyek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E9A50F-2B9B-DEBD-8F3C-29C7BF9E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Amit leginkább fenyegetőnek tartunk az a konkurencia. Tisztában  vagyunk vele hogy kifejezetten egyetemistának  fejlesztett társkereső alkalmazás nincs, viszont annál több átlagos igen. </a:t>
            </a:r>
            <a:b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Ha ki akarunk tűnni a tömegből akkor a marketingre nagyon oda kell figyelnünk de bizakodunk a legjobbakban. </a:t>
            </a:r>
          </a:p>
          <a:p>
            <a:pPr>
              <a:spcBef>
                <a:spcPts val="3000"/>
              </a:spcBef>
            </a:pPr>
            <a:r>
              <a:rPr lang="hu-HU" sz="2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Az is lehet hogy elég kevés embert fogunk bevonzani. Ami leginkább itt számítani fog az a szerencse, hogy jókor jó időben úgymond „robbanjon” be a marketing stratégiánk.</a:t>
            </a:r>
          </a:p>
        </p:txBody>
      </p:sp>
    </p:spTree>
    <p:extLst>
      <p:ext uri="{BB962C8B-B14F-4D97-AF65-F5344CB8AC3E}">
        <p14:creationId xmlns:p14="http://schemas.microsoft.com/office/powerpoint/2010/main" val="193930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1FBE11-6BB7-AD27-9111-89E69BCF3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303" y="377072"/>
            <a:ext cx="4769963" cy="857839"/>
          </a:xfrm>
        </p:spPr>
        <p:txBody>
          <a:bodyPr>
            <a:noAutofit/>
          </a:bodyPr>
          <a:lstStyle/>
          <a:p>
            <a:r>
              <a:rPr lang="hu-HU" sz="5400" b="1" spc="-15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Brainstorming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7FDBCE4-4429-0057-11BF-9E12E99CE589}"/>
              </a:ext>
            </a:extLst>
          </p:cNvPr>
          <p:cNvSpPr txBox="1"/>
          <p:nvPr/>
        </p:nvSpPr>
        <p:spPr>
          <a:xfrm>
            <a:off x="989814" y="1234911"/>
            <a:ext cx="47699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u="sng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Módszerünk</a:t>
            </a: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: 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Szabad ötletelés, </a:t>
            </a:r>
            <a:r>
              <a:rPr lang="hu-HU" sz="2000" i="1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mindenki legalább 1 ötlettel hozzájárult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hu-HU" sz="20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u="sng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Eszközeink</a:t>
            </a: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: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hu-HU" sz="2000" i="1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Online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 jegyzeteink </a:t>
            </a:r>
            <a:r>
              <a:rPr lang="hu-HU" sz="2000" i="1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összevetése</a:t>
            </a: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, papír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hu-HU" sz="2000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u="sng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Egyéni ötleteink</a:t>
            </a:r>
            <a:r>
              <a:rPr lang="hu-HU" sz="2000" cap="small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: 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21E0EE5-5A27-1FA4-4E16-76B80D943535}"/>
              </a:ext>
            </a:extLst>
          </p:cNvPr>
          <p:cNvSpPr txBox="1"/>
          <p:nvPr/>
        </p:nvSpPr>
        <p:spPr>
          <a:xfrm>
            <a:off x="3990681" y="3429000"/>
            <a:ext cx="6853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DE-Match </a:t>
            </a:r>
            <a:r>
              <a:rPr lang="hu-HU" sz="1600" i="1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(hallgatóknak sima közösségi alkalmazás)</a:t>
            </a:r>
            <a:endParaRPr lang="hu-HU" sz="2000" i="1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Helyalapú barátkereső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u="dotted" dirty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0000"/>
                  </a:solidFill>
                </a:uFill>
                <a:latin typeface="Arial Black" panose="020B0A04020102020204" pitchFamily="34" charset="0"/>
              </a:rPr>
              <a:t>Társkereső egyetemistáknak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Egyetemi esemény-összekötő alkalmazás</a:t>
            </a:r>
          </a:p>
        </p:txBody>
      </p:sp>
      <p:sp>
        <p:nvSpPr>
          <p:cNvPr id="6" name="Nyíl: jobbra mutató 5">
            <a:extLst>
              <a:ext uri="{FF2B5EF4-FFF2-40B4-BE49-F238E27FC236}">
                <a16:creationId xmlns:a16="http://schemas.microsoft.com/office/drawing/2014/main" id="{7360AE61-2963-5F8E-83D5-2BE614DDF54C}"/>
              </a:ext>
            </a:extLst>
          </p:cNvPr>
          <p:cNvSpPr/>
          <p:nvPr/>
        </p:nvSpPr>
        <p:spPr>
          <a:xfrm>
            <a:off x="2887745" y="4072558"/>
            <a:ext cx="1102936" cy="35804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8F4E06F-32CF-F5A4-4DAC-CB678D309AC0}"/>
              </a:ext>
            </a:extLst>
          </p:cNvPr>
          <p:cNvSpPr txBox="1"/>
          <p:nvPr/>
        </p:nvSpPr>
        <p:spPr>
          <a:xfrm>
            <a:off x="1617769" y="4030488"/>
            <a:ext cx="1757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Nyertes</a:t>
            </a:r>
          </a:p>
        </p:txBody>
      </p:sp>
    </p:spTree>
    <p:extLst>
      <p:ext uri="{BB962C8B-B14F-4D97-AF65-F5344CB8AC3E}">
        <p14:creationId xmlns:p14="http://schemas.microsoft.com/office/powerpoint/2010/main" val="325051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8563AD-8313-0D92-C812-138C12C25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85230" cy="1325563"/>
          </a:xfrm>
        </p:spPr>
        <p:txBody>
          <a:bodyPr>
            <a:normAutofit/>
          </a:bodyPr>
          <a:lstStyle/>
          <a:p>
            <a:r>
              <a:rPr lang="hu-HU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A döntési folyamat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8C9F48F9-52DA-0E9C-03F6-F77790A91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216271"/>
              </p:ext>
            </p:extLst>
          </p:nvPr>
        </p:nvGraphicFramePr>
        <p:xfrm>
          <a:off x="6096000" y="2008700"/>
          <a:ext cx="4880568" cy="2468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6856">
                  <a:extLst>
                    <a:ext uri="{9D8B030D-6E8A-4147-A177-3AD203B41FA5}">
                      <a16:colId xmlns:a16="http://schemas.microsoft.com/office/drawing/2014/main" val="2167835804"/>
                    </a:ext>
                  </a:extLst>
                </a:gridCol>
                <a:gridCol w="1626856">
                  <a:extLst>
                    <a:ext uri="{9D8B030D-6E8A-4147-A177-3AD203B41FA5}">
                      <a16:colId xmlns:a16="http://schemas.microsoft.com/office/drawing/2014/main" val="3920157380"/>
                    </a:ext>
                  </a:extLst>
                </a:gridCol>
                <a:gridCol w="1626856">
                  <a:extLst>
                    <a:ext uri="{9D8B030D-6E8A-4147-A177-3AD203B41FA5}">
                      <a16:colId xmlns:a16="http://schemas.microsoft.com/office/drawing/2014/main" val="2537394765"/>
                    </a:ext>
                  </a:extLst>
                </a:gridCol>
              </a:tblGrid>
              <a:tr h="338253">
                <a:tc>
                  <a:txBody>
                    <a:bodyPr/>
                    <a:lstStyle/>
                    <a:p>
                      <a:r>
                        <a:rPr lang="hu-HU" dirty="0"/>
                        <a:t>Munkatárs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Ötlete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Szavazás (???/40 pont)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96521"/>
                  </a:ext>
                </a:extLst>
              </a:tr>
              <a:tr h="338253">
                <a:tc>
                  <a:txBody>
                    <a:bodyPr/>
                    <a:lstStyle/>
                    <a:p>
                      <a:r>
                        <a:rPr lang="hu-HU" dirty="0"/>
                        <a:t>László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DE-Match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9055"/>
                  </a:ext>
                </a:extLst>
              </a:tr>
              <a:tr h="338253">
                <a:tc>
                  <a:txBody>
                    <a:bodyPr/>
                    <a:lstStyle/>
                    <a:p>
                      <a:r>
                        <a:rPr lang="hu-HU" dirty="0"/>
                        <a:t>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Barátkereső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807672"/>
                  </a:ext>
                </a:extLst>
              </a:tr>
              <a:tr h="338253">
                <a:tc>
                  <a:txBody>
                    <a:bodyPr/>
                    <a:lstStyle/>
                    <a:p>
                      <a:r>
                        <a:rPr lang="hu-HU" dirty="0"/>
                        <a:t>Balázs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Uni.Love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928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Zsolt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50" dirty="0"/>
                        <a:t>Egyetem 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133050"/>
                  </a:ext>
                </a:extLst>
              </a:tr>
              <a:tr h="338253">
                <a:tc>
                  <a:txBody>
                    <a:bodyPr/>
                    <a:lstStyle/>
                    <a:p>
                      <a:r>
                        <a:rPr lang="hu-HU" dirty="0"/>
                        <a:t>Ádám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Hallgatói Térkép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42514"/>
                  </a:ext>
                </a:extLst>
              </a:tr>
            </a:tbl>
          </a:graphicData>
        </a:graphic>
      </p:graphicFrame>
      <p:sp>
        <p:nvSpPr>
          <p:cNvPr id="6" name="Szövegdoboz 5">
            <a:extLst>
              <a:ext uri="{FF2B5EF4-FFF2-40B4-BE49-F238E27FC236}">
                <a16:creationId xmlns:a16="http://schemas.microsoft.com/office/drawing/2014/main" id="{C1E7DB57-4894-EC9A-3963-35F1B8C659B8}"/>
              </a:ext>
            </a:extLst>
          </p:cNvPr>
          <p:cNvSpPr txBox="1"/>
          <p:nvPr/>
        </p:nvSpPr>
        <p:spPr>
          <a:xfrm>
            <a:off x="1149790" y="1690688"/>
            <a:ext cx="4946210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hu-HU" sz="2400" u="sng" cap="small" dirty="0">
                <a:solidFill>
                  <a:schemeClr val="accent5">
                    <a:lumMod val="50000"/>
                  </a:schemeClr>
                </a:solidFill>
                <a:uFill>
                  <a:solidFill>
                    <a:schemeClr val="accent3">
                      <a:lumMod val="50000"/>
                    </a:schemeClr>
                  </a:solidFill>
                </a:uFill>
                <a:latin typeface="Arial Black" panose="020B0A04020102020204" pitchFamily="34" charset="0"/>
              </a:rPr>
              <a:t>Lépéseink:</a:t>
            </a:r>
          </a:p>
          <a:p>
            <a:pPr marL="800100" lvl="1" indent="-342900">
              <a:spcAft>
                <a:spcPts val="1500"/>
              </a:spcAft>
              <a:buFont typeface="+mj-lt"/>
              <a:buAutoNum type="arabicPeriod"/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Egyéni ötletek írása</a:t>
            </a:r>
          </a:p>
          <a:p>
            <a:pPr marL="800100" lvl="1" indent="-342900">
              <a:spcAft>
                <a:spcPts val="1500"/>
              </a:spcAft>
              <a:buFont typeface="+mj-lt"/>
              <a:buAutoNum type="arabicPeriod"/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Egyéni ötletekből a legjobbak (1/fő) kiválasztása</a:t>
            </a:r>
          </a:p>
          <a:p>
            <a:pPr marL="800100" lvl="1" indent="-342900">
              <a:spcAft>
                <a:spcPts val="1500"/>
              </a:spcAft>
              <a:buFont typeface="+mj-lt"/>
              <a:buAutoNum type="arabicPeriod"/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Ötletek összegyűjtése + kategorizálásuk</a:t>
            </a:r>
          </a:p>
          <a:p>
            <a:pPr marL="800100" lvl="1" indent="-342900">
              <a:spcAft>
                <a:spcPts val="1500"/>
              </a:spcAft>
              <a:buFont typeface="+mj-lt"/>
              <a:buAutoNum type="arabicPeriod"/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Rangsorolás szavazással (táblázat)</a:t>
            </a:r>
          </a:p>
          <a:p>
            <a:pPr marL="800100" lvl="1" indent="-342900">
              <a:spcAft>
                <a:spcPts val="1500"/>
              </a:spcAft>
              <a:buFont typeface="+mj-lt"/>
              <a:buAutoNum type="arabicPeriod"/>
            </a:pPr>
            <a:r>
              <a:rPr lang="hu-HU" sz="2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Eredmények összegzése, mérlegelés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270CDDB-20F2-89FE-8F81-3B82FE51B6CC}"/>
              </a:ext>
            </a:extLst>
          </p:cNvPr>
          <p:cNvSpPr txBox="1"/>
          <p:nvPr/>
        </p:nvSpPr>
        <p:spPr>
          <a:xfrm>
            <a:off x="6726724" y="4596086"/>
            <a:ext cx="399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u="sng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Próbáltunk demokratikusak lenni, ezért döntöttünk a táblázatos szavazás mellett!</a:t>
            </a:r>
          </a:p>
        </p:txBody>
      </p:sp>
    </p:spTree>
    <p:extLst>
      <p:ext uri="{BB962C8B-B14F-4D97-AF65-F5344CB8AC3E}">
        <p14:creationId xmlns:p14="http://schemas.microsoft.com/office/powerpoint/2010/main" val="3933606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2103</Words>
  <Application>Microsoft Office PowerPoint</Application>
  <PresentationFormat>Szélesvásznú</PresentationFormat>
  <Paragraphs>380</Paragraphs>
  <Slides>45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45</vt:i4>
      </vt:variant>
    </vt:vector>
  </HeadingPairs>
  <TitlesOfParts>
    <vt:vector size="56" baseType="lpstr">
      <vt:lpstr>Agency FB</vt:lpstr>
      <vt:lpstr>Aptos</vt:lpstr>
      <vt:lpstr>Aptos Display</vt:lpstr>
      <vt:lpstr>Arial</vt:lpstr>
      <vt:lpstr>Arial Black</vt:lpstr>
      <vt:lpstr>DeepSeek-CJK-patch</vt:lpstr>
      <vt:lpstr>gg sans</vt:lpstr>
      <vt:lpstr>Posterama</vt:lpstr>
      <vt:lpstr>Quattrocento Sans</vt:lpstr>
      <vt:lpstr>Wingdings</vt:lpstr>
      <vt:lpstr>Office-téma</vt:lpstr>
      <vt:lpstr>Uni.Love</vt:lpstr>
      <vt:lpstr>Uni.Love Non-profit szervezet</vt:lpstr>
      <vt:lpstr>Projekt célja</vt:lpstr>
      <vt:lpstr>Pénzügyi Megvalósíthatóság </vt:lpstr>
      <vt:lpstr>Uni.Love</vt:lpstr>
      <vt:lpstr>Erősségeink és gyengeségünk</vt:lpstr>
      <vt:lpstr>Veszélyek </vt:lpstr>
      <vt:lpstr>Brainstorming</vt:lpstr>
      <vt:lpstr>A döntési folyamat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Bevezetés a projektbe</vt:lpstr>
      <vt:lpstr>Képek az applikációról</vt:lpstr>
      <vt:lpstr>Projekt leírása </vt:lpstr>
      <vt:lpstr>Pályázati kiírás bemutatása</vt:lpstr>
      <vt:lpstr>Indokolás, illeszkedés a pályázathoz</vt:lpstr>
      <vt:lpstr>Piaci Megvalósíthatóság </vt:lpstr>
      <vt:lpstr>Versenyképesség  </vt:lpstr>
      <vt:lpstr>Technikai Megvalósíthatóság</vt:lpstr>
      <vt:lpstr>Bevételi Modellek </vt:lpstr>
      <vt:lpstr>PowerPoint-bemutató</vt:lpstr>
      <vt:lpstr>PowerPoint-bemutató</vt:lpstr>
      <vt:lpstr>PowerPoint-bemutató</vt:lpstr>
      <vt:lpstr>Kockázatkezelés</vt:lpstr>
      <vt:lpstr>Kockázatkezelés</vt:lpstr>
      <vt:lpstr>Tevékenységtervezés</vt:lpstr>
      <vt:lpstr>Kommunikáció a projektben</vt:lpstr>
      <vt:lpstr>A csapat tagjainak kompetenciái </vt:lpstr>
      <vt:lpstr>Az Uni.Love arculata</vt:lpstr>
      <vt:lpstr>Dokumentáció</vt:lpstr>
      <vt:lpstr>Dokumentáció</vt:lpstr>
      <vt:lpstr>Dokumentáció</vt:lpstr>
      <vt:lpstr>Dokumentáció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Nagy Ádám</dc:creator>
  <cp:lastModifiedBy>Szemán László</cp:lastModifiedBy>
  <cp:revision>33</cp:revision>
  <dcterms:created xsi:type="dcterms:W3CDTF">2025-04-08T14:17:26Z</dcterms:created>
  <dcterms:modified xsi:type="dcterms:W3CDTF">2025-05-10T15:28:15Z</dcterms:modified>
</cp:coreProperties>
</file>